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62" r:id="rId3"/>
    <p:sldId id="263" r:id="rId4"/>
    <p:sldId id="429" r:id="rId5"/>
    <p:sldId id="425" r:id="rId6"/>
    <p:sldId id="426" r:id="rId7"/>
    <p:sldId id="427" r:id="rId8"/>
    <p:sldId id="428" r:id="rId9"/>
    <p:sldId id="345" r:id="rId10"/>
    <p:sldId id="346" r:id="rId11"/>
    <p:sldId id="347" r:id="rId12"/>
    <p:sldId id="348" r:id="rId13"/>
    <p:sldId id="350" r:id="rId14"/>
    <p:sldId id="353" r:id="rId15"/>
    <p:sldId id="354" r:id="rId16"/>
    <p:sldId id="357" r:id="rId17"/>
    <p:sldId id="356" r:id="rId18"/>
    <p:sldId id="431" r:id="rId19"/>
    <p:sldId id="432" r:id="rId20"/>
    <p:sldId id="362" r:id="rId21"/>
    <p:sldId id="434" r:id="rId22"/>
    <p:sldId id="435" r:id="rId23"/>
    <p:sldId id="436" r:id="rId24"/>
    <p:sldId id="433" r:id="rId25"/>
    <p:sldId id="438" r:id="rId26"/>
    <p:sldId id="437" r:id="rId27"/>
    <p:sldId id="439" r:id="rId28"/>
    <p:sldId id="440" r:id="rId29"/>
    <p:sldId id="441" r:id="rId30"/>
    <p:sldId id="442" r:id="rId31"/>
    <p:sldId id="443" r:id="rId32"/>
    <p:sldId id="444" r:id="rId33"/>
    <p:sldId id="445"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460" r:id="rId49"/>
    <p:sldId id="461" r:id="rId50"/>
    <p:sldId id="462" r:id="rId51"/>
    <p:sldId id="463" r:id="rId52"/>
    <p:sldId id="464" r:id="rId53"/>
    <p:sldId id="465" r:id="rId54"/>
    <p:sldId id="466" r:id="rId55"/>
    <p:sldId id="467" r:id="rId56"/>
    <p:sldId id="468" r:id="rId57"/>
    <p:sldId id="469" r:id="rId58"/>
    <p:sldId id="470" r:id="rId59"/>
    <p:sldId id="471" r:id="rId60"/>
    <p:sldId id="472" r:id="rId61"/>
    <p:sldId id="473" r:id="rId62"/>
    <p:sldId id="474" r:id="rId63"/>
    <p:sldId id="475" r:id="rId64"/>
    <p:sldId id="476" r:id="rId65"/>
    <p:sldId id="260" r:id="rId6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109" d="100"/>
          <a:sy n="109"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CDA52-C3EF-4CB9-9DFB-6A058E21BFE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PE"/>
        </a:p>
      </dgm:t>
    </dgm:pt>
    <dgm:pt modelId="{100A8A48-7F53-42EE-A11D-0845BECE4C1B}">
      <dgm:prSet phldrT="[Texto]" custT="1"/>
      <dgm:spPr/>
      <dgm:t>
        <a:bodyPr/>
        <a:lstStyle/>
        <a:p>
          <a:r>
            <a:rPr lang="es-PE" sz="2000" dirty="0"/>
            <a:t>Tipos de macizos rocosos para la perforación </a:t>
          </a:r>
        </a:p>
      </dgm:t>
    </dgm:pt>
    <dgm:pt modelId="{D9F9116E-84D8-4E8A-B720-1E5A9344DA46}" type="parTrans" cxnId="{EA42C376-99D7-45B7-A1B5-86C6F6153A03}">
      <dgm:prSet/>
      <dgm:spPr/>
      <dgm:t>
        <a:bodyPr/>
        <a:lstStyle/>
        <a:p>
          <a:endParaRPr lang="es-PE"/>
        </a:p>
      </dgm:t>
    </dgm:pt>
    <dgm:pt modelId="{5F1717B4-0709-4384-9738-E75E2C489772}" type="sibTrans" cxnId="{EA42C376-99D7-45B7-A1B5-86C6F6153A03}">
      <dgm:prSet/>
      <dgm:spPr/>
      <dgm:t>
        <a:bodyPr/>
        <a:lstStyle/>
        <a:p>
          <a:endParaRPr lang="es-PE"/>
        </a:p>
      </dgm:t>
    </dgm:pt>
    <dgm:pt modelId="{569DC2A1-6B31-4352-B6E4-75A7DDBCD46A}">
      <dgm:prSet phldrT="[Texto]" custT="1"/>
      <dgm:spPr/>
      <dgm:t>
        <a:bodyPr/>
        <a:lstStyle/>
        <a:p>
          <a:r>
            <a:rPr lang="es-PE" sz="2000" dirty="0"/>
            <a:t>Número de caras libres</a:t>
          </a:r>
        </a:p>
      </dgm:t>
    </dgm:pt>
    <dgm:pt modelId="{CF79E29F-889B-45F8-ACDA-54E139884D75}" type="parTrans" cxnId="{E3C06762-AE61-4F53-9BB8-2204AFE10B06}">
      <dgm:prSet/>
      <dgm:spPr/>
      <dgm:t>
        <a:bodyPr/>
        <a:lstStyle/>
        <a:p>
          <a:endParaRPr lang="es-PE"/>
        </a:p>
      </dgm:t>
    </dgm:pt>
    <dgm:pt modelId="{1E5559E4-341A-48FD-940B-DF09F1388660}" type="sibTrans" cxnId="{E3C06762-AE61-4F53-9BB8-2204AFE10B06}">
      <dgm:prSet/>
      <dgm:spPr/>
      <dgm:t>
        <a:bodyPr/>
        <a:lstStyle/>
        <a:p>
          <a:endParaRPr lang="es-PE"/>
        </a:p>
      </dgm:t>
    </dgm:pt>
    <dgm:pt modelId="{0695ADE9-17B6-4E6D-B98F-CF5C43F4F678}">
      <dgm:prSet phldrT="[Texto]" custT="1"/>
      <dgm:spPr/>
      <dgm:t>
        <a:bodyPr/>
        <a:lstStyle/>
        <a:p>
          <a:r>
            <a:rPr lang="es-PE" sz="2000" dirty="0"/>
            <a:t>Grado de fragmentación</a:t>
          </a:r>
        </a:p>
      </dgm:t>
    </dgm:pt>
    <dgm:pt modelId="{60C6FC16-DB6E-4630-A579-017A54B944B4}" type="parTrans" cxnId="{5DD46106-5C30-40B0-AAAD-C3373CCB781E}">
      <dgm:prSet/>
      <dgm:spPr/>
      <dgm:t>
        <a:bodyPr/>
        <a:lstStyle/>
        <a:p>
          <a:endParaRPr lang="es-PE"/>
        </a:p>
      </dgm:t>
    </dgm:pt>
    <dgm:pt modelId="{D5941E08-D9CD-4AAB-9037-90CB95FB7702}" type="sibTrans" cxnId="{5DD46106-5C30-40B0-AAAD-C3373CCB781E}">
      <dgm:prSet/>
      <dgm:spPr/>
      <dgm:t>
        <a:bodyPr/>
        <a:lstStyle/>
        <a:p>
          <a:endParaRPr lang="es-PE"/>
        </a:p>
      </dgm:t>
    </dgm:pt>
    <dgm:pt modelId="{353184A8-8289-4EAE-895D-871554921BE3}">
      <dgm:prSet phldrT="[Texto]" custT="1"/>
      <dgm:spPr/>
      <dgm:t>
        <a:bodyPr/>
        <a:lstStyle/>
        <a:p>
          <a:r>
            <a:rPr lang="es-PE" sz="2000" dirty="0"/>
            <a:t>otros(Tipos de explosivos, método de disparo, </a:t>
          </a:r>
          <a:r>
            <a:rPr lang="es-PE" sz="2000" dirty="0" err="1"/>
            <a:t>etc</a:t>
          </a:r>
          <a:endParaRPr lang="es-PE" sz="2000" dirty="0"/>
        </a:p>
      </dgm:t>
    </dgm:pt>
    <dgm:pt modelId="{85355029-8389-4B39-BD46-BAB4E95D0CC2}" type="parTrans" cxnId="{12C571A8-AA8E-4B20-9A0C-4D6C56277BF8}">
      <dgm:prSet/>
      <dgm:spPr/>
      <dgm:t>
        <a:bodyPr/>
        <a:lstStyle/>
        <a:p>
          <a:endParaRPr lang="es-PE"/>
        </a:p>
      </dgm:t>
    </dgm:pt>
    <dgm:pt modelId="{3E93AA4B-68FD-48B2-ACD8-6EAC13974BA0}" type="sibTrans" cxnId="{12C571A8-AA8E-4B20-9A0C-4D6C56277BF8}">
      <dgm:prSet/>
      <dgm:spPr/>
      <dgm:t>
        <a:bodyPr/>
        <a:lstStyle/>
        <a:p>
          <a:endParaRPr lang="es-PE"/>
        </a:p>
      </dgm:t>
    </dgm:pt>
    <dgm:pt modelId="{0EFC1BBC-EEDE-4CD2-ABA4-2436D08A3CBF}" type="pres">
      <dgm:prSet presAssocID="{995CDA52-C3EF-4CB9-9DFB-6A058E21BFE9}" presName="Name0" presStyleCnt="0">
        <dgm:presLayoutVars>
          <dgm:chMax val="7"/>
          <dgm:chPref val="7"/>
          <dgm:dir/>
        </dgm:presLayoutVars>
      </dgm:prSet>
      <dgm:spPr/>
    </dgm:pt>
    <dgm:pt modelId="{0DEFA617-9855-437F-B612-AF86829FF523}" type="pres">
      <dgm:prSet presAssocID="{995CDA52-C3EF-4CB9-9DFB-6A058E21BFE9}" presName="Name1" presStyleCnt="0"/>
      <dgm:spPr/>
    </dgm:pt>
    <dgm:pt modelId="{07521B85-1280-4648-A41E-517ABB5E4F8E}" type="pres">
      <dgm:prSet presAssocID="{995CDA52-C3EF-4CB9-9DFB-6A058E21BFE9}" presName="cycle" presStyleCnt="0"/>
      <dgm:spPr/>
    </dgm:pt>
    <dgm:pt modelId="{1EE36C83-174A-4EAB-A871-E32D2B03D2E8}" type="pres">
      <dgm:prSet presAssocID="{995CDA52-C3EF-4CB9-9DFB-6A058E21BFE9}" presName="srcNode" presStyleLbl="node1" presStyleIdx="0" presStyleCnt="4"/>
      <dgm:spPr/>
    </dgm:pt>
    <dgm:pt modelId="{C9A84369-66FB-4744-9DE7-E8720CABF0BF}" type="pres">
      <dgm:prSet presAssocID="{995CDA52-C3EF-4CB9-9DFB-6A058E21BFE9}" presName="conn" presStyleLbl="parChTrans1D2" presStyleIdx="0" presStyleCnt="1"/>
      <dgm:spPr/>
    </dgm:pt>
    <dgm:pt modelId="{137AD3F6-4FD8-4474-BC95-9B6CE3046F38}" type="pres">
      <dgm:prSet presAssocID="{995CDA52-C3EF-4CB9-9DFB-6A058E21BFE9}" presName="extraNode" presStyleLbl="node1" presStyleIdx="0" presStyleCnt="4"/>
      <dgm:spPr/>
    </dgm:pt>
    <dgm:pt modelId="{166CE494-1700-4893-8B60-F991B150FBF7}" type="pres">
      <dgm:prSet presAssocID="{995CDA52-C3EF-4CB9-9DFB-6A058E21BFE9}" presName="dstNode" presStyleLbl="node1" presStyleIdx="0" presStyleCnt="4"/>
      <dgm:spPr/>
    </dgm:pt>
    <dgm:pt modelId="{8CF20D05-AD8D-4D36-BBA1-ACED192D3A9D}" type="pres">
      <dgm:prSet presAssocID="{100A8A48-7F53-42EE-A11D-0845BECE4C1B}" presName="text_1" presStyleLbl="node1" presStyleIdx="0" presStyleCnt="4" custScaleY="51661">
        <dgm:presLayoutVars>
          <dgm:bulletEnabled val="1"/>
        </dgm:presLayoutVars>
      </dgm:prSet>
      <dgm:spPr/>
    </dgm:pt>
    <dgm:pt modelId="{034D9534-65B7-4373-9F60-D1C8CAEC79DF}" type="pres">
      <dgm:prSet presAssocID="{100A8A48-7F53-42EE-A11D-0845BECE4C1B}" presName="accent_1" presStyleCnt="0"/>
      <dgm:spPr/>
    </dgm:pt>
    <dgm:pt modelId="{D9B195BE-42AD-41AA-8FCF-9E57135465F9}" type="pres">
      <dgm:prSet presAssocID="{100A8A48-7F53-42EE-A11D-0845BECE4C1B}" presName="accentRepeatNode" presStyleLbl="solidFgAcc1" presStyleIdx="0" presStyleCnt="4"/>
      <dgm:spPr/>
    </dgm:pt>
    <dgm:pt modelId="{F7AEB9FA-A7C4-49D7-A469-CC3DE870AD82}" type="pres">
      <dgm:prSet presAssocID="{569DC2A1-6B31-4352-B6E4-75A7DDBCD46A}" presName="text_2" presStyleLbl="node1" presStyleIdx="1" presStyleCnt="4" custScaleY="46769">
        <dgm:presLayoutVars>
          <dgm:bulletEnabled val="1"/>
        </dgm:presLayoutVars>
      </dgm:prSet>
      <dgm:spPr/>
    </dgm:pt>
    <dgm:pt modelId="{09AE57DB-756F-4508-9A8D-A20F36B993D3}" type="pres">
      <dgm:prSet presAssocID="{569DC2A1-6B31-4352-B6E4-75A7DDBCD46A}" presName="accent_2" presStyleCnt="0"/>
      <dgm:spPr/>
    </dgm:pt>
    <dgm:pt modelId="{381F3694-29CC-43ED-9044-8D23019C1F8F}" type="pres">
      <dgm:prSet presAssocID="{569DC2A1-6B31-4352-B6E4-75A7DDBCD46A}" presName="accentRepeatNode" presStyleLbl="solidFgAcc1" presStyleIdx="1" presStyleCnt="4"/>
      <dgm:spPr/>
    </dgm:pt>
    <dgm:pt modelId="{6A252E2F-001A-4F37-9D75-1CCBFE2D184D}" type="pres">
      <dgm:prSet presAssocID="{0695ADE9-17B6-4E6D-B98F-CF5C43F4F678}" presName="text_3" presStyleLbl="node1" presStyleIdx="2" presStyleCnt="4" custScaleY="50653">
        <dgm:presLayoutVars>
          <dgm:bulletEnabled val="1"/>
        </dgm:presLayoutVars>
      </dgm:prSet>
      <dgm:spPr/>
    </dgm:pt>
    <dgm:pt modelId="{394A4AA4-9F74-480E-849F-2576D34B1F33}" type="pres">
      <dgm:prSet presAssocID="{0695ADE9-17B6-4E6D-B98F-CF5C43F4F678}" presName="accent_3" presStyleCnt="0"/>
      <dgm:spPr/>
    </dgm:pt>
    <dgm:pt modelId="{88EB1FB6-7289-4C4D-A2FF-574F03FD2BE9}" type="pres">
      <dgm:prSet presAssocID="{0695ADE9-17B6-4E6D-B98F-CF5C43F4F678}" presName="accentRepeatNode" presStyleLbl="solidFgAcc1" presStyleIdx="2" presStyleCnt="4"/>
      <dgm:spPr/>
    </dgm:pt>
    <dgm:pt modelId="{2A0A4428-6DA6-43F7-A34D-6FE2836D0AA9}" type="pres">
      <dgm:prSet presAssocID="{353184A8-8289-4EAE-895D-871554921BE3}" presName="text_4" presStyleLbl="node1" presStyleIdx="3" presStyleCnt="4" custScaleY="33064">
        <dgm:presLayoutVars>
          <dgm:bulletEnabled val="1"/>
        </dgm:presLayoutVars>
      </dgm:prSet>
      <dgm:spPr/>
    </dgm:pt>
    <dgm:pt modelId="{4A3A443B-589F-4081-98EA-C69F68D85F58}" type="pres">
      <dgm:prSet presAssocID="{353184A8-8289-4EAE-895D-871554921BE3}" presName="accent_4" presStyleCnt="0"/>
      <dgm:spPr/>
    </dgm:pt>
    <dgm:pt modelId="{1DD443E2-4D7B-44C4-AD6C-8BADB1938C71}" type="pres">
      <dgm:prSet presAssocID="{353184A8-8289-4EAE-895D-871554921BE3}" presName="accentRepeatNode" presStyleLbl="solidFgAcc1" presStyleIdx="3" presStyleCnt="4"/>
      <dgm:spPr/>
    </dgm:pt>
  </dgm:ptLst>
  <dgm:cxnLst>
    <dgm:cxn modelId="{5DD46106-5C30-40B0-AAAD-C3373CCB781E}" srcId="{995CDA52-C3EF-4CB9-9DFB-6A058E21BFE9}" destId="{0695ADE9-17B6-4E6D-B98F-CF5C43F4F678}" srcOrd="2" destOrd="0" parTransId="{60C6FC16-DB6E-4630-A579-017A54B944B4}" sibTransId="{D5941E08-D9CD-4AAB-9037-90CB95FB7702}"/>
    <dgm:cxn modelId="{6FF0D815-4EED-4CFE-AFAF-DC796A4CD8E0}" type="presOf" srcId="{100A8A48-7F53-42EE-A11D-0845BECE4C1B}" destId="{8CF20D05-AD8D-4D36-BBA1-ACED192D3A9D}" srcOrd="0" destOrd="0" presId="urn:microsoft.com/office/officeart/2008/layout/VerticalCurvedList"/>
    <dgm:cxn modelId="{9FD5941A-6C67-49C7-8735-921D0F330F47}" type="presOf" srcId="{995CDA52-C3EF-4CB9-9DFB-6A058E21BFE9}" destId="{0EFC1BBC-EEDE-4CD2-ABA4-2436D08A3CBF}" srcOrd="0" destOrd="0" presId="urn:microsoft.com/office/officeart/2008/layout/VerticalCurvedList"/>
    <dgm:cxn modelId="{2911B31B-816C-4A62-AFA5-B6828BADE8BA}" type="presOf" srcId="{569DC2A1-6B31-4352-B6E4-75A7DDBCD46A}" destId="{F7AEB9FA-A7C4-49D7-A469-CC3DE870AD82}" srcOrd="0" destOrd="0" presId="urn:microsoft.com/office/officeart/2008/layout/VerticalCurvedList"/>
    <dgm:cxn modelId="{E3C06762-AE61-4F53-9BB8-2204AFE10B06}" srcId="{995CDA52-C3EF-4CB9-9DFB-6A058E21BFE9}" destId="{569DC2A1-6B31-4352-B6E4-75A7DDBCD46A}" srcOrd="1" destOrd="0" parTransId="{CF79E29F-889B-45F8-ACDA-54E139884D75}" sibTransId="{1E5559E4-341A-48FD-940B-DF09F1388660}"/>
    <dgm:cxn modelId="{F0655E64-274D-438E-BDE1-912D15FC60F3}" type="presOf" srcId="{5F1717B4-0709-4384-9738-E75E2C489772}" destId="{C9A84369-66FB-4744-9DE7-E8720CABF0BF}" srcOrd="0" destOrd="0" presId="urn:microsoft.com/office/officeart/2008/layout/VerticalCurvedList"/>
    <dgm:cxn modelId="{EA42C376-99D7-45B7-A1B5-86C6F6153A03}" srcId="{995CDA52-C3EF-4CB9-9DFB-6A058E21BFE9}" destId="{100A8A48-7F53-42EE-A11D-0845BECE4C1B}" srcOrd="0" destOrd="0" parTransId="{D9F9116E-84D8-4E8A-B720-1E5A9344DA46}" sibTransId="{5F1717B4-0709-4384-9738-E75E2C489772}"/>
    <dgm:cxn modelId="{12C571A8-AA8E-4B20-9A0C-4D6C56277BF8}" srcId="{995CDA52-C3EF-4CB9-9DFB-6A058E21BFE9}" destId="{353184A8-8289-4EAE-895D-871554921BE3}" srcOrd="3" destOrd="0" parTransId="{85355029-8389-4B39-BD46-BAB4E95D0CC2}" sibTransId="{3E93AA4B-68FD-48B2-ACD8-6EAC13974BA0}"/>
    <dgm:cxn modelId="{B6C5BFC0-A1DC-49B2-9BC5-F466752223F5}" type="presOf" srcId="{0695ADE9-17B6-4E6D-B98F-CF5C43F4F678}" destId="{6A252E2F-001A-4F37-9D75-1CCBFE2D184D}" srcOrd="0" destOrd="0" presId="urn:microsoft.com/office/officeart/2008/layout/VerticalCurvedList"/>
    <dgm:cxn modelId="{BBE7D0D5-2A8D-4313-8B32-9C32CB653EDC}" type="presOf" srcId="{353184A8-8289-4EAE-895D-871554921BE3}" destId="{2A0A4428-6DA6-43F7-A34D-6FE2836D0AA9}" srcOrd="0" destOrd="0" presId="urn:microsoft.com/office/officeart/2008/layout/VerticalCurvedList"/>
    <dgm:cxn modelId="{A0751EB5-F985-4BD9-99B1-BCE3F96562AD}" type="presParOf" srcId="{0EFC1BBC-EEDE-4CD2-ABA4-2436D08A3CBF}" destId="{0DEFA617-9855-437F-B612-AF86829FF523}" srcOrd="0" destOrd="0" presId="urn:microsoft.com/office/officeart/2008/layout/VerticalCurvedList"/>
    <dgm:cxn modelId="{774947EB-6199-42F8-B2E8-08CBCCE0611E}" type="presParOf" srcId="{0DEFA617-9855-437F-B612-AF86829FF523}" destId="{07521B85-1280-4648-A41E-517ABB5E4F8E}" srcOrd="0" destOrd="0" presId="urn:microsoft.com/office/officeart/2008/layout/VerticalCurvedList"/>
    <dgm:cxn modelId="{FD440063-EBEC-4586-9250-F1F33431A4EF}" type="presParOf" srcId="{07521B85-1280-4648-A41E-517ABB5E4F8E}" destId="{1EE36C83-174A-4EAB-A871-E32D2B03D2E8}" srcOrd="0" destOrd="0" presId="urn:microsoft.com/office/officeart/2008/layout/VerticalCurvedList"/>
    <dgm:cxn modelId="{A7E515E1-BA06-4FE7-9CA8-907AEB226D69}" type="presParOf" srcId="{07521B85-1280-4648-A41E-517ABB5E4F8E}" destId="{C9A84369-66FB-4744-9DE7-E8720CABF0BF}" srcOrd="1" destOrd="0" presId="urn:microsoft.com/office/officeart/2008/layout/VerticalCurvedList"/>
    <dgm:cxn modelId="{0E55FF74-EE55-4B81-9B75-EC7C22F12551}" type="presParOf" srcId="{07521B85-1280-4648-A41E-517ABB5E4F8E}" destId="{137AD3F6-4FD8-4474-BC95-9B6CE3046F38}" srcOrd="2" destOrd="0" presId="urn:microsoft.com/office/officeart/2008/layout/VerticalCurvedList"/>
    <dgm:cxn modelId="{DE68C0AF-E02D-4E6D-B3FC-56299C51B1C0}" type="presParOf" srcId="{07521B85-1280-4648-A41E-517ABB5E4F8E}" destId="{166CE494-1700-4893-8B60-F991B150FBF7}" srcOrd="3" destOrd="0" presId="urn:microsoft.com/office/officeart/2008/layout/VerticalCurvedList"/>
    <dgm:cxn modelId="{130B3B85-9D0B-4DBB-9E4D-D561E6859F64}" type="presParOf" srcId="{0DEFA617-9855-437F-B612-AF86829FF523}" destId="{8CF20D05-AD8D-4D36-BBA1-ACED192D3A9D}" srcOrd="1" destOrd="0" presId="urn:microsoft.com/office/officeart/2008/layout/VerticalCurvedList"/>
    <dgm:cxn modelId="{7FFD35C3-B57B-4EBE-9995-9C3CBC631B0C}" type="presParOf" srcId="{0DEFA617-9855-437F-B612-AF86829FF523}" destId="{034D9534-65B7-4373-9F60-D1C8CAEC79DF}" srcOrd="2" destOrd="0" presId="urn:microsoft.com/office/officeart/2008/layout/VerticalCurvedList"/>
    <dgm:cxn modelId="{EA6FE44B-831B-419A-A6EC-577D0BCA2108}" type="presParOf" srcId="{034D9534-65B7-4373-9F60-D1C8CAEC79DF}" destId="{D9B195BE-42AD-41AA-8FCF-9E57135465F9}" srcOrd="0" destOrd="0" presId="urn:microsoft.com/office/officeart/2008/layout/VerticalCurvedList"/>
    <dgm:cxn modelId="{00D0E944-CA3C-40F9-B17D-5A33AD0EA7D1}" type="presParOf" srcId="{0DEFA617-9855-437F-B612-AF86829FF523}" destId="{F7AEB9FA-A7C4-49D7-A469-CC3DE870AD82}" srcOrd="3" destOrd="0" presId="urn:microsoft.com/office/officeart/2008/layout/VerticalCurvedList"/>
    <dgm:cxn modelId="{554CE5C6-F449-440B-B254-3A54A1F44A60}" type="presParOf" srcId="{0DEFA617-9855-437F-B612-AF86829FF523}" destId="{09AE57DB-756F-4508-9A8D-A20F36B993D3}" srcOrd="4" destOrd="0" presId="urn:microsoft.com/office/officeart/2008/layout/VerticalCurvedList"/>
    <dgm:cxn modelId="{C13F2C6C-4D6B-46E9-BF70-A9E137D700F0}" type="presParOf" srcId="{09AE57DB-756F-4508-9A8D-A20F36B993D3}" destId="{381F3694-29CC-43ED-9044-8D23019C1F8F}" srcOrd="0" destOrd="0" presId="urn:microsoft.com/office/officeart/2008/layout/VerticalCurvedList"/>
    <dgm:cxn modelId="{E25890E3-EB2A-4CD0-8AE4-BF4BC03FD13F}" type="presParOf" srcId="{0DEFA617-9855-437F-B612-AF86829FF523}" destId="{6A252E2F-001A-4F37-9D75-1CCBFE2D184D}" srcOrd="5" destOrd="0" presId="urn:microsoft.com/office/officeart/2008/layout/VerticalCurvedList"/>
    <dgm:cxn modelId="{7DA358E0-C304-4FA9-91C8-21A3D032169D}" type="presParOf" srcId="{0DEFA617-9855-437F-B612-AF86829FF523}" destId="{394A4AA4-9F74-480E-849F-2576D34B1F33}" srcOrd="6" destOrd="0" presId="urn:microsoft.com/office/officeart/2008/layout/VerticalCurvedList"/>
    <dgm:cxn modelId="{9891881C-65F5-4516-A6C0-95CD7C143E72}" type="presParOf" srcId="{394A4AA4-9F74-480E-849F-2576D34B1F33}" destId="{88EB1FB6-7289-4C4D-A2FF-574F03FD2BE9}" srcOrd="0" destOrd="0" presId="urn:microsoft.com/office/officeart/2008/layout/VerticalCurvedList"/>
    <dgm:cxn modelId="{0D4CB6AC-510E-4DA6-B67A-DC3ECD370DEC}" type="presParOf" srcId="{0DEFA617-9855-437F-B612-AF86829FF523}" destId="{2A0A4428-6DA6-43F7-A34D-6FE2836D0AA9}" srcOrd="7" destOrd="0" presId="urn:microsoft.com/office/officeart/2008/layout/VerticalCurvedList"/>
    <dgm:cxn modelId="{81358E0A-936C-4D8D-9139-2AB643157B9C}" type="presParOf" srcId="{0DEFA617-9855-437F-B612-AF86829FF523}" destId="{4A3A443B-589F-4081-98EA-C69F68D85F58}" srcOrd="8" destOrd="0" presId="urn:microsoft.com/office/officeart/2008/layout/VerticalCurvedList"/>
    <dgm:cxn modelId="{21D164D3-F76D-494A-8BE2-10511302D8A4}" type="presParOf" srcId="{4A3A443B-589F-4081-98EA-C69F68D85F58}" destId="{1DD443E2-4D7B-44C4-AD6C-8BADB1938C7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8DC87F-87C4-462F-A238-B26B9323492E}"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s-PE"/>
        </a:p>
      </dgm:t>
    </dgm:pt>
    <dgm:pt modelId="{6854059F-A749-4A85-A90C-D7083CDF2DD8}">
      <dgm:prSet phldrT="[Texto]"/>
      <dgm:spPr/>
      <dgm:t>
        <a:bodyPr/>
        <a:lstStyle/>
        <a:p>
          <a:r>
            <a:rPr lang="es-PE" dirty="0"/>
            <a:t>MÉTODOS DE CORTES</a:t>
          </a:r>
        </a:p>
      </dgm:t>
    </dgm:pt>
    <dgm:pt modelId="{A19DDDB1-F5BD-4E0D-B08D-57ADB7A50E11}" type="parTrans" cxnId="{1E478A5B-592C-4A12-9B5D-A8D5973603B1}">
      <dgm:prSet/>
      <dgm:spPr/>
      <dgm:t>
        <a:bodyPr/>
        <a:lstStyle/>
        <a:p>
          <a:endParaRPr lang="es-PE"/>
        </a:p>
      </dgm:t>
    </dgm:pt>
    <dgm:pt modelId="{BD622B86-8356-476E-8935-B5A7184A344A}" type="sibTrans" cxnId="{1E478A5B-592C-4A12-9B5D-A8D5973603B1}">
      <dgm:prSet/>
      <dgm:spPr/>
      <dgm:t>
        <a:bodyPr/>
        <a:lstStyle/>
        <a:p>
          <a:endParaRPr lang="es-PE"/>
        </a:p>
      </dgm:t>
    </dgm:pt>
    <dgm:pt modelId="{E14880FC-4677-4839-A034-C33FC6F8F147}">
      <dgm:prSet phldrT="[Texto]"/>
      <dgm:spPr/>
      <dgm:t>
        <a:bodyPr/>
        <a:lstStyle/>
        <a:p>
          <a:r>
            <a:rPr lang="es-PE" dirty="0"/>
            <a:t>2. Cortes en Paralelo</a:t>
          </a:r>
        </a:p>
      </dgm:t>
    </dgm:pt>
    <dgm:pt modelId="{B5C55E51-7A41-4032-9722-741619AB46C1}" type="parTrans" cxnId="{D5585959-034A-4FE5-99B8-B3542A98864D}">
      <dgm:prSet/>
      <dgm:spPr/>
      <dgm:t>
        <a:bodyPr/>
        <a:lstStyle/>
        <a:p>
          <a:endParaRPr lang="es-PE"/>
        </a:p>
      </dgm:t>
    </dgm:pt>
    <dgm:pt modelId="{EDEAF735-5C16-4BF7-B7DD-8AE3470371B9}" type="sibTrans" cxnId="{D5585959-034A-4FE5-99B8-B3542A98864D}">
      <dgm:prSet/>
      <dgm:spPr/>
      <dgm:t>
        <a:bodyPr/>
        <a:lstStyle/>
        <a:p>
          <a:endParaRPr lang="es-PE"/>
        </a:p>
      </dgm:t>
    </dgm:pt>
    <dgm:pt modelId="{D325F4D8-04F8-45CA-B6AC-976C66BA0781}">
      <dgm:prSet phldrT="[Texto]"/>
      <dgm:spPr/>
      <dgm:t>
        <a:bodyPr/>
        <a:lstStyle/>
        <a:p>
          <a:r>
            <a:rPr lang="es-PE" dirty="0"/>
            <a:t>1. Cortes en Diagonal</a:t>
          </a:r>
        </a:p>
      </dgm:t>
    </dgm:pt>
    <dgm:pt modelId="{ABE8CD6F-72D7-49D9-BA79-1232814ED4B4}" type="parTrans" cxnId="{1DF4891F-61B5-47D0-9458-A49384DC154F}">
      <dgm:prSet/>
      <dgm:spPr/>
      <dgm:t>
        <a:bodyPr/>
        <a:lstStyle/>
        <a:p>
          <a:endParaRPr lang="es-PE"/>
        </a:p>
      </dgm:t>
    </dgm:pt>
    <dgm:pt modelId="{DEFB4811-9C79-4322-ABE5-891CB170AB98}" type="sibTrans" cxnId="{1DF4891F-61B5-47D0-9458-A49384DC154F}">
      <dgm:prSet/>
      <dgm:spPr/>
      <dgm:t>
        <a:bodyPr/>
        <a:lstStyle/>
        <a:p>
          <a:endParaRPr lang="es-PE"/>
        </a:p>
      </dgm:t>
    </dgm:pt>
    <dgm:pt modelId="{91DD27A5-B689-4F0D-82C9-49A9036E3999}" type="pres">
      <dgm:prSet presAssocID="{BE8DC87F-87C4-462F-A238-B26B9323492E}" presName="Name0" presStyleCnt="0">
        <dgm:presLayoutVars>
          <dgm:dir/>
          <dgm:resizeHandles val="exact"/>
        </dgm:presLayoutVars>
      </dgm:prSet>
      <dgm:spPr/>
    </dgm:pt>
    <dgm:pt modelId="{030AAE8D-70B2-4C79-AFB1-284623EF72C8}" type="pres">
      <dgm:prSet presAssocID="{6854059F-A749-4A85-A90C-D7083CDF2DD8}" presName="node" presStyleLbl="node1" presStyleIdx="0" presStyleCnt="3">
        <dgm:presLayoutVars>
          <dgm:bulletEnabled val="1"/>
        </dgm:presLayoutVars>
      </dgm:prSet>
      <dgm:spPr/>
    </dgm:pt>
    <dgm:pt modelId="{B9C45F15-3D15-48D4-9B76-E5186669854F}" type="pres">
      <dgm:prSet presAssocID="{BD622B86-8356-476E-8935-B5A7184A344A}" presName="sibTrans" presStyleLbl="sibTrans2D1" presStyleIdx="0" presStyleCnt="3"/>
      <dgm:spPr/>
    </dgm:pt>
    <dgm:pt modelId="{9A63C066-95AF-4CEF-BC30-49A23796F83B}" type="pres">
      <dgm:prSet presAssocID="{BD622B86-8356-476E-8935-B5A7184A344A}" presName="connectorText" presStyleLbl="sibTrans2D1" presStyleIdx="0" presStyleCnt="3"/>
      <dgm:spPr/>
    </dgm:pt>
    <dgm:pt modelId="{2FA2CC36-9ACD-4D73-A8B3-FA1E0A0AB79E}" type="pres">
      <dgm:prSet presAssocID="{E14880FC-4677-4839-A034-C33FC6F8F147}" presName="node" presStyleLbl="node1" presStyleIdx="1" presStyleCnt="3">
        <dgm:presLayoutVars>
          <dgm:bulletEnabled val="1"/>
        </dgm:presLayoutVars>
      </dgm:prSet>
      <dgm:spPr/>
    </dgm:pt>
    <dgm:pt modelId="{92EA3157-7DD2-4E6C-8546-B037ABC1E8B8}" type="pres">
      <dgm:prSet presAssocID="{EDEAF735-5C16-4BF7-B7DD-8AE3470371B9}" presName="sibTrans" presStyleLbl="sibTrans2D1" presStyleIdx="1" presStyleCnt="3"/>
      <dgm:spPr/>
    </dgm:pt>
    <dgm:pt modelId="{66D25E26-189D-44BA-9E5F-DC9B3A8E0D5B}" type="pres">
      <dgm:prSet presAssocID="{EDEAF735-5C16-4BF7-B7DD-8AE3470371B9}" presName="connectorText" presStyleLbl="sibTrans2D1" presStyleIdx="1" presStyleCnt="3"/>
      <dgm:spPr/>
    </dgm:pt>
    <dgm:pt modelId="{D3AD4179-0871-40E4-A051-07B765F7AA72}" type="pres">
      <dgm:prSet presAssocID="{D325F4D8-04F8-45CA-B6AC-976C66BA0781}" presName="node" presStyleLbl="node1" presStyleIdx="2" presStyleCnt="3">
        <dgm:presLayoutVars>
          <dgm:bulletEnabled val="1"/>
        </dgm:presLayoutVars>
      </dgm:prSet>
      <dgm:spPr/>
    </dgm:pt>
    <dgm:pt modelId="{B9472002-2835-4BC6-BF13-02EB563ADDBF}" type="pres">
      <dgm:prSet presAssocID="{DEFB4811-9C79-4322-ABE5-891CB170AB98}" presName="sibTrans" presStyleLbl="sibTrans2D1" presStyleIdx="2" presStyleCnt="3"/>
      <dgm:spPr/>
    </dgm:pt>
    <dgm:pt modelId="{18E05077-0959-4A08-8A7F-146F14165352}" type="pres">
      <dgm:prSet presAssocID="{DEFB4811-9C79-4322-ABE5-891CB170AB98}" presName="connectorText" presStyleLbl="sibTrans2D1" presStyleIdx="2" presStyleCnt="3"/>
      <dgm:spPr/>
    </dgm:pt>
  </dgm:ptLst>
  <dgm:cxnLst>
    <dgm:cxn modelId="{9B5BF812-C99D-4BFA-992F-92B7393B18CF}" type="presOf" srcId="{BE8DC87F-87C4-462F-A238-B26B9323492E}" destId="{91DD27A5-B689-4F0D-82C9-49A9036E3999}" srcOrd="0" destOrd="0" presId="urn:microsoft.com/office/officeart/2005/8/layout/cycle7"/>
    <dgm:cxn modelId="{1DF4891F-61B5-47D0-9458-A49384DC154F}" srcId="{BE8DC87F-87C4-462F-A238-B26B9323492E}" destId="{D325F4D8-04F8-45CA-B6AC-976C66BA0781}" srcOrd="2" destOrd="0" parTransId="{ABE8CD6F-72D7-49D9-BA79-1232814ED4B4}" sibTransId="{DEFB4811-9C79-4322-ABE5-891CB170AB98}"/>
    <dgm:cxn modelId="{22521823-9B16-4DE3-AC2D-15BC1A8EB1AF}" type="presOf" srcId="{BD622B86-8356-476E-8935-B5A7184A344A}" destId="{B9C45F15-3D15-48D4-9B76-E5186669854F}" srcOrd="0" destOrd="0" presId="urn:microsoft.com/office/officeart/2005/8/layout/cycle7"/>
    <dgm:cxn modelId="{F624DD27-9446-404E-97B8-28AE3067455A}" type="presOf" srcId="{BD622B86-8356-476E-8935-B5A7184A344A}" destId="{9A63C066-95AF-4CEF-BC30-49A23796F83B}" srcOrd="1" destOrd="0" presId="urn:microsoft.com/office/officeart/2005/8/layout/cycle7"/>
    <dgm:cxn modelId="{1E478A5B-592C-4A12-9B5D-A8D5973603B1}" srcId="{BE8DC87F-87C4-462F-A238-B26B9323492E}" destId="{6854059F-A749-4A85-A90C-D7083CDF2DD8}" srcOrd="0" destOrd="0" parTransId="{A19DDDB1-F5BD-4E0D-B08D-57ADB7A50E11}" sibTransId="{BD622B86-8356-476E-8935-B5A7184A344A}"/>
    <dgm:cxn modelId="{C6D11141-7E51-40A0-955B-833899D6DFC2}" type="presOf" srcId="{E14880FC-4677-4839-A034-C33FC6F8F147}" destId="{2FA2CC36-9ACD-4D73-A8B3-FA1E0A0AB79E}" srcOrd="0" destOrd="0" presId="urn:microsoft.com/office/officeart/2005/8/layout/cycle7"/>
    <dgm:cxn modelId="{D5585959-034A-4FE5-99B8-B3542A98864D}" srcId="{BE8DC87F-87C4-462F-A238-B26B9323492E}" destId="{E14880FC-4677-4839-A034-C33FC6F8F147}" srcOrd="1" destOrd="0" parTransId="{B5C55E51-7A41-4032-9722-741619AB46C1}" sibTransId="{EDEAF735-5C16-4BF7-B7DD-8AE3470371B9}"/>
    <dgm:cxn modelId="{E3A7089C-C01B-4D07-8BB9-9CDC86743770}" type="presOf" srcId="{EDEAF735-5C16-4BF7-B7DD-8AE3470371B9}" destId="{92EA3157-7DD2-4E6C-8546-B037ABC1E8B8}" srcOrd="0" destOrd="0" presId="urn:microsoft.com/office/officeart/2005/8/layout/cycle7"/>
    <dgm:cxn modelId="{A9AA18A7-C5EA-43E1-B00B-A1F6389416D4}" type="presOf" srcId="{6854059F-A749-4A85-A90C-D7083CDF2DD8}" destId="{030AAE8D-70B2-4C79-AFB1-284623EF72C8}" srcOrd="0" destOrd="0" presId="urn:microsoft.com/office/officeart/2005/8/layout/cycle7"/>
    <dgm:cxn modelId="{213408B8-BD44-4E2D-B607-62BC65F5D581}" type="presOf" srcId="{EDEAF735-5C16-4BF7-B7DD-8AE3470371B9}" destId="{66D25E26-189D-44BA-9E5F-DC9B3A8E0D5B}" srcOrd="1" destOrd="0" presId="urn:microsoft.com/office/officeart/2005/8/layout/cycle7"/>
    <dgm:cxn modelId="{224199C2-FCC4-49BB-9140-31E9BC52C239}" type="presOf" srcId="{DEFB4811-9C79-4322-ABE5-891CB170AB98}" destId="{18E05077-0959-4A08-8A7F-146F14165352}" srcOrd="1" destOrd="0" presId="urn:microsoft.com/office/officeart/2005/8/layout/cycle7"/>
    <dgm:cxn modelId="{FD03E1CF-2F39-45E8-8CC2-7CEEE056F7FA}" type="presOf" srcId="{DEFB4811-9C79-4322-ABE5-891CB170AB98}" destId="{B9472002-2835-4BC6-BF13-02EB563ADDBF}" srcOrd="0" destOrd="0" presId="urn:microsoft.com/office/officeart/2005/8/layout/cycle7"/>
    <dgm:cxn modelId="{C0DDD6FA-F72B-4809-8B5D-E3005443E509}" type="presOf" srcId="{D325F4D8-04F8-45CA-B6AC-976C66BA0781}" destId="{D3AD4179-0871-40E4-A051-07B765F7AA72}" srcOrd="0" destOrd="0" presId="urn:microsoft.com/office/officeart/2005/8/layout/cycle7"/>
    <dgm:cxn modelId="{7C2B7396-C111-4FD0-86BA-94FAAE7577B3}" type="presParOf" srcId="{91DD27A5-B689-4F0D-82C9-49A9036E3999}" destId="{030AAE8D-70B2-4C79-AFB1-284623EF72C8}" srcOrd="0" destOrd="0" presId="urn:microsoft.com/office/officeart/2005/8/layout/cycle7"/>
    <dgm:cxn modelId="{5030FEC8-B20F-4622-8952-EE8AA9734C94}" type="presParOf" srcId="{91DD27A5-B689-4F0D-82C9-49A9036E3999}" destId="{B9C45F15-3D15-48D4-9B76-E5186669854F}" srcOrd="1" destOrd="0" presId="urn:microsoft.com/office/officeart/2005/8/layout/cycle7"/>
    <dgm:cxn modelId="{D4F618CE-06CE-41F6-BB25-EAA92C51E7AF}" type="presParOf" srcId="{B9C45F15-3D15-48D4-9B76-E5186669854F}" destId="{9A63C066-95AF-4CEF-BC30-49A23796F83B}" srcOrd="0" destOrd="0" presId="urn:microsoft.com/office/officeart/2005/8/layout/cycle7"/>
    <dgm:cxn modelId="{DAFB4730-987E-4347-9618-E017AFF2844B}" type="presParOf" srcId="{91DD27A5-B689-4F0D-82C9-49A9036E3999}" destId="{2FA2CC36-9ACD-4D73-A8B3-FA1E0A0AB79E}" srcOrd="2" destOrd="0" presId="urn:microsoft.com/office/officeart/2005/8/layout/cycle7"/>
    <dgm:cxn modelId="{7F3A3F1B-ACDC-4130-BD32-43172876B3B0}" type="presParOf" srcId="{91DD27A5-B689-4F0D-82C9-49A9036E3999}" destId="{92EA3157-7DD2-4E6C-8546-B037ABC1E8B8}" srcOrd="3" destOrd="0" presId="urn:microsoft.com/office/officeart/2005/8/layout/cycle7"/>
    <dgm:cxn modelId="{AF3D6C06-A96E-432C-8800-338C63F4C0DE}" type="presParOf" srcId="{92EA3157-7DD2-4E6C-8546-B037ABC1E8B8}" destId="{66D25E26-189D-44BA-9E5F-DC9B3A8E0D5B}" srcOrd="0" destOrd="0" presId="urn:microsoft.com/office/officeart/2005/8/layout/cycle7"/>
    <dgm:cxn modelId="{10884E4E-4B95-43B6-AFC6-9FE761252709}" type="presParOf" srcId="{91DD27A5-B689-4F0D-82C9-49A9036E3999}" destId="{D3AD4179-0871-40E4-A051-07B765F7AA72}" srcOrd="4" destOrd="0" presId="urn:microsoft.com/office/officeart/2005/8/layout/cycle7"/>
    <dgm:cxn modelId="{3533A914-4EC0-4A3E-9D8F-67C9D5174B91}" type="presParOf" srcId="{91DD27A5-B689-4F0D-82C9-49A9036E3999}" destId="{B9472002-2835-4BC6-BF13-02EB563ADDBF}" srcOrd="5" destOrd="0" presId="urn:microsoft.com/office/officeart/2005/8/layout/cycle7"/>
    <dgm:cxn modelId="{EA846B28-07CD-4098-A413-E97B6871EB8A}" type="presParOf" srcId="{B9472002-2835-4BC6-BF13-02EB563ADDBF}" destId="{18E05077-0959-4A08-8A7F-146F14165352}"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8DC87F-87C4-462F-A238-B26B9323492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PE"/>
        </a:p>
      </dgm:t>
    </dgm:pt>
    <dgm:pt modelId="{6854059F-A749-4A85-A90C-D7083CDF2DD8}">
      <dgm:prSet phldrT="[Texto]"/>
      <dgm:spPr/>
      <dgm:t>
        <a:bodyPr/>
        <a:lstStyle/>
        <a:p>
          <a:r>
            <a:rPr lang="es-PE" dirty="0"/>
            <a:t>TIPOS DE CORTES DIAGONALES</a:t>
          </a:r>
        </a:p>
      </dgm:t>
    </dgm:pt>
    <dgm:pt modelId="{A19DDDB1-F5BD-4E0D-B08D-57ADB7A50E11}" type="parTrans" cxnId="{1E478A5B-592C-4A12-9B5D-A8D5973603B1}">
      <dgm:prSet/>
      <dgm:spPr/>
      <dgm:t>
        <a:bodyPr/>
        <a:lstStyle/>
        <a:p>
          <a:endParaRPr lang="es-PE"/>
        </a:p>
      </dgm:t>
    </dgm:pt>
    <dgm:pt modelId="{BD622B86-8356-476E-8935-B5A7184A344A}" type="sibTrans" cxnId="{1E478A5B-592C-4A12-9B5D-A8D5973603B1}">
      <dgm:prSet/>
      <dgm:spPr/>
      <dgm:t>
        <a:bodyPr/>
        <a:lstStyle/>
        <a:p>
          <a:endParaRPr lang="es-PE"/>
        </a:p>
      </dgm:t>
    </dgm:pt>
    <dgm:pt modelId="{E14880FC-4677-4839-A034-C33FC6F8F147}">
      <dgm:prSet phldrT="[Texto]"/>
      <dgm:spPr/>
      <dgm:t>
        <a:bodyPr/>
        <a:lstStyle/>
        <a:p>
          <a:r>
            <a:rPr lang="es-PE" dirty="0"/>
            <a:t>1. Cortes en Cuña</a:t>
          </a:r>
        </a:p>
      </dgm:t>
    </dgm:pt>
    <dgm:pt modelId="{B5C55E51-7A41-4032-9722-741619AB46C1}" type="parTrans" cxnId="{D5585959-034A-4FE5-99B8-B3542A98864D}">
      <dgm:prSet/>
      <dgm:spPr/>
      <dgm:t>
        <a:bodyPr/>
        <a:lstStyle/>
        <a:p>
          <a:endParaRPr lang="es-PE"/>
        </a:p>
      </dgm:t>
    </dgm:pt>
    <dgm:pt modelId="{EDEAF735-5C16-4BF7-B7DD-8AE3470371B9}" type="sibTrans" cxnId="{D5585959-034A-4FE5-99B8-B3542A98864D}">
      <dgm:prSet/>
      <dgm:spPr/>
      <dgm:t>
        <a:bodyPr/>
        <a:lstStyle/>
        <a:p>
          <a:endParaRPr lang="es-PE"/>
        </a:p>
      </dgm:t>
    </dgm:pt>
    <dgm:pt modelId="{D325F4D8-04F8-45CA-B6AC-976C66BA0781}">
      <dgm:prSet phldrT="[Texto]"/>
      <dgm:spPr/>
      <dgm:t>
        <a:bodyPr/>
        <a:lstStyle/>
        <a:p>
          <a:r>
            <a:rPr lang="es-PE" dirty="0"/>
            <a:t>2. Cortes en Abanico</a:t>
          </a:r>
        </a:p>
      </dgm:t>
    </dgm:pt>
    <dgm:pt modelId="{ABE8CD6F-72D7-49D9-BA79-1232814ED4B4}" type="parTrans" cxnId="{1DF4891F-61B5-47D0-9458-A49384DC154F}">
      <dgm:prSet/>
      <dgm:spPr/>
      <dgm:t>
        <a:bodyPr/>
        <a:lstStyle/>
        <a:p>
          <a:endParaRPr lang="es-PE"/>
        </a:p>
      </dgm:t>
    </dgm:pt>
    <dgm:pt modelId="{DEFB4811-9C79-4322-ABE5-891CB170AB98}" type="sibTrans" cxnId="{1DF4891F-61B5-47D0-9458-A49384DC154F}">
      <dgm:prSet/>
      <dgm:spPr/>
      <dgm:t>
        <a:bodyPr/>
        <a:lstStyle/>
        <a:p>
          <a:endParaRPr lang="es-PE"/>
        </a:p>
      </dgm:t>
    </dgm:pt>
    <dgm:pt modelId="{7A9098B0-7D45-4D57-8EB4-657CA65B732A}">
      <dgm:prSet phldrT="[Texto]"/>
      <dgm:spPr/>
      <dgm:t>
        <a:bodyPr/>
        <a:lstStyle/>
        <a:p>
          <a:r>
            <a:rPr lang="es-PE" dirty="0"/>
            <a:t>3. Cortes combinados</a:t>
          </a:r>
        </a:p>
      </dgm:t>
    </dgm:pt>
    <dgm:pt modelId="{DFF532B9-10DC-43F2-A334-079960F143E8}" type="parTrans" cxnId="{5799F571-FD05-444F-AE99-D576C9B8E29E}">
      <dgm:prSet/>
      <dgm:spPr/>
      <dgm:t>
        <a:bodyPr/>
        <a:lstStyle/>
        <a:p>
          <a:endParaRPr lang="es-PE"/>
        </a:p>
      </dgm:t>
    </dgm:pt>
    <dgm:pt modelId="{A99E0B7D-2F5D-4001-A6EB-9B54E6C36BCC}" type="sibTrans" cxnId="{5799F571-FD05-444F-AE99-D576C9B8E29E}">
      <dgm:prSet/>
      <dgm:spPr/>
      <dgm:t>
        <a:bodyPr/>
        <a:lstStyle/>
        <a:p>
          <a:endParaRPr lang="es-PE"/>
        </a:p>
      </dgm:t>
    </dgm:pt>
    <dgm:pt modelId="{EBA502FA-DF54-4AE8-B0DC-FECF76AF1669}">
      <dgm:prSet phldrT="[Texto]"/>
      <dgm:spPr/>
      <dgm:t>
        <a:bodyPr/>
        <a:lstStyle/>
        <a:p>
          <a:r>
            <a:rPr lang="es-PE" dirty="0"/>
            <a:t>Cuña en ejecución Vertical</a:t>
          </a:r>
        </a:p>
      </dgm:t>
    </dgm:pt>
    <dgm:pt modelId="{A880797B-A2A7-4818-A830-F5A03968F650}" type="parTrans" cxnId="{C6AC58B4-31D7-4AF0-B8F8-6C818BC91256}">
      <dgm:prSet/>
      <dgm:spPr/>
      <dgm:t>
        <a:bodyPr/>
        <a:lstStyle/>
        <a:p>
          <a:endParaRPr lang="es-PE"/>
        </a:p>
      </dgm:t>
    </dgm:pt>
    <dgm:pt modelId="{770F57C6-14E5-4C7D-9C6C-EF78C9D91CF7}" type="sibTrans" cxnId="{C6AC58B4-31D7-4AF0-B8F8-6C818BC91256}">
      <dgm:prSet/>
      <dgm:spPr/>
      <dgm:t>
        <a:bodyPr/>
        <a:lstStyle/>
        <a:p>
          <a:endParaRPr lang="es-PE"/>
        </a:p>
      </dgm:t>
    </dgm:pt>
    <dgm:pt modelId="{8A04490E-A86D-4976-8CB0-F04DC1DC1BF1}">
      <dgm:prSet phldrT="[Texto]"/>
      <dgm:spPr/>
      <dgm:t>
        <a:bodyPr/>
        <a:lstStyle/>
        <a:p>
          <a:r>
            <a:rPr lang="es-PE" dirty="0"/>
            <a:t>Cuña en ejecución Horizontal (“V”, “W”)</a:t>
          </a:r>
        </a:p>
      </dgm:t>
    </dgm:pt>
    <dgm:pt modelId="{4D4A1B14-15DF-4B08-AB59-3FDFD831C3B0}" type="parTrans" cxnId="{F1F58781-100D-4B56-92FE-AA70B2F3885D}">
      <dgm:prSet/>
      <dgm:spPr/>
      <dgm:t>
        <a:bodyPr/>
        <a:lstStyle/>
        <a:p>
          <a:endParaRPr lang="es-PE"/>
        </a:p>
      </dgm:t>
    </dgm:pt>
    <dgm:pt modelId="{C3497085-EE67-449C-8934-C37040DC591B}" type="sibTrans" cxnId="{F1F58781-100D-4B56-92FE-AA70B2F3885D}">
      <dgm:prSet/>
      <dgm:spPr/>
      <dgm:t>
        <a:bodyPr/>
        <a:lstStyle/>
        <a:p>
          <a:endParaRPr lang="es-PE"/>
        </a:p>
      </dgm:t>
    </dgm:pt>
    <dgm:pt modelId="{661DE6B6-C206-4C97-BBED-01BC2C9F8064}">
      <dgm:prSet phldrT="[Texto]"/>
      <dgm:spPr/>
      <dgm:t>
        <a:bodyPr/>
        <a:lstStyle/>
        <a:p>
          <a:r>
            <a:rPr lang="es-PE" dirty="0"/>
            <a:t>Corte Piramidal</a:t>
          </a:r>
        </a:p>
      </dgm:t>
    </dgm:pt>
    <dgm:pt modelId="{A15820FA-B30D-42F4-B4D4-DCD0A4B4B1E2}" type="parTrans" cxnId="{C9343D97-59FF-4941-A94A-94064C95922E}">
      <dgm:prSet/>
      <dgm:spPr/>
      <dgm:t>
        <a:bodyPr/>
        <a:lstStyle/>
        <a:p>
          <a:endParaRPr lang="es-PE"/>
        </a:p>
      </dgm:t>
    </dgm:pt>
    <dgm:pt modelId="{7E87ABF9-95A3-4443-A786-5660E6EAFCFE}" type="sibTrans" cxnId="{C9343D97-59FF-4941-A94A-94064C95922E}">
      <dgm:prSet/>
      <dgm:spPr/>
      <dgm:t>
        <a:bodyPr/>
        <a:lstStyle/>
        <a:p>
          <a:endParaRPr lang="es-PE"/>
        </a:p>
      </dgm:t>
    </dgm:pt>
    <dgm:pt modelId="{90BB4DD1-F964-4096-A968-04A27B0B1B9C}">
      <dgm:prSet phldrT="[Texto]"/>
      <dgm:spPr/>
      <dgm:t>
        <a:bodyPr/>
        <a:lstStyle/>
        <a:p>
          <a:r>
            <a:rPr lang="es-PE" dirty="0"/>
            <a:t>Cuña mas abanico </a:t>
          </a:r>
        </a:p>
      </dgm:t>
    </dgm:pt>
    <dgm:pt modelId="{3B6174F5-05F0-4D47-A1C9-01A912874102}" type="parTrans" cxnId="{09ECB044-FDEF-431B-A0DF-BA1991C1CC84}">
      <dgm:prSet/>
      <dgm:spPr/>
      <dgm:t>
        <a:bodyPr/>
        <a:lstStyle/>
        <a:p>
          <a:endParaRPr lang="es-PE"/>
        </a:p>
      </dgm:t>
    </dgm:pt>
    <dgm:pt modelId="{5DDC446B-7C4F-4721-A167-20770DC1981D}" type="sibTrans" cxnId="{09ECB044-FDEF-431B-A0DF-BA1991C1CC84}">
      <dgm:prSet/>
      <dgm:spPr/>
      <dgm:t>
        <a:bodyPr/>
        <a:lstStyle/>
        <a:p>
          <a:endParaRPr lang="es-PE"/>
        </a:p>
      </dgm:t>
    </dgm:pt>
    <dgm:pt modelId="{A86436DD-EA89-4649-B3AE-389FC1D33F16}">
      <dgm:prSet phldrT="[Texto]"/>
      <dgm:spPr/>
      <dgm:t>
        <a:bodyPr/>
        <a:lstStyle/>
        <a:p>
          <a:r>
            <a:rPr lang="es-PE" dirty="0"/>
            <a:t>Paralelo mas abanico</a:t>
          </a:r>
        </a:p>
      </dgm:t>
    </dgm:pt>
    <dgm:pt modelId="{85538ACB-3296-4A01-958A-87A5A3470B4E}" type="parTrans" cxnId="{4479C2C0-A6FF-473E-BC52-BB976F4EA4F8}">
      <dgm:prSet/>
      <dgm:spPr/>
      <dgm:t>
        <a:bodyPr/>
        <a:lstStyle/>
        <a:p>
          <a:endParaRPr lang="es-PE"/>
        </a:p>
      </dgm:t>
    </dgm:pt>
    <dgm:pt modelId="{7E3B505A-1619-4791-B0C6-770DA2ACFC08}" type="sibTrans" cxnId="{4479C2C0-A6FF-473E-BC52-BB976F4EA4F8}">
      <dgm:prSet/>
      <dgm:spPr/>
      <dgm:t>
        <a:bodyPr/>
        <a:lstStyle/>
        <a:p>
          <a:endParaRPr lang="es-PE"/>
        </a:p>
      </dgm:t>
    </dgm:pt>
    <dgm:pt modelId="{7E9C7067-E2A5-4529-898B-F4235122F4AC}" type="pres">
      <dgm:prSet presAssocID="{BE8DC87F-87C4-462F-A238-B26B9323492E}" presName="hierChild1" presStyleCnt="0">
        <dgm:presLayoutVars>
          <dgm:chPref val="1"/>
          <dgm:dir/>
          <dgm:animOne val="branch"/>
          <dgm:animLvl val="lvl"/>
          <dgm:resizeHandles/>
        </dgm:presLayoutVars>
      </dgm:prSet>
      <dgm:spPr/>
    </dgm:pt>
    <dgm:pt modelId="{312041DC-B08E-498C-85B5-794B81B43502}" type="pres">
      <dgm:prSet presAssocID="{6854059F-A749-4A85-A90C-D7083CDF2DD8}" presName="hierRoot1" presStyleCnt="0"/>
      <dgm:spPr/>
    </dgm:pt>
    <dgm:pt modelId="{B4C4BCA1-48A4-4511-AC42-96A4CF5AF7B3}" type="pres">
      <dgm:prSet presAssocID="{6854059F-A749-4A85-A90C-D7083CDF2DD8}" presName="composite" presStyleCnt="0"/>
      <dgm:spPr/>
    </dgm:pt>
    <dgm:pt modelId="{AEEF0633-87BE-4F19-A8B5-F020AEF4CDC9}" type="pres">
      <dgm:prSet presAssocID="{6854059F-A749-4A85-A90C-D7083CDF2DD8}" presName="background" presStyleLbl="node0" presStyleIdx="0" presStyleCnt="1"/>
      <dgm:spPr/>
    </dgm:pt>
    <dgm:pt modelId="{70D25455-7FD5-46F8-AE6D-CA2A251CC47B}" type="pres">
      <dgm:prSet presAssocID="{6854059F-A749-4A85-A90C-D7083CDF2DD8}" presName="text" presStyleLbl="fgAcc0" presStyleIdx="0" presStyleCnt="1">
        <dgm:presLayoutVars>
          <dgm:chPref val="3"/>
        </dgm:presLayoutVars>
      </dgm:prSet>
      <dgm:spPr/>
    </dgm:pt>
    <dgm:pt modelId="{033FA992-37BB-4FD2-8E05-65A3043DAC46}" type="pres">
      <dgm:prSet presAssocID="{6854059F-A749-4A85-A90C-D7083CDF2DD8}" presName="hierChild2" presStyleCnt="0"/>
      <dgm:spPr/>
    </dgm:pt>
    <dgm:pt modelId="{E4AD028E-4EA2-4951-948D-A8F35D9B6E30}" type="pres">
      <dgm:prSet presAssocID="{B5C55E51-7A41-4032-9722-741619AB46C1}" presName="Name10" presStyleLbl="parChTrans1D2" presStyleIdx="0" presStyleCnt="3"/>
      <dgm:spPr/>
    </dgm:pt>
    <dgm:pt modelId="{54BDECF5-91AC-4991-8045-533F51464C6F}" type="pres">
      <dgm:prSet presAssocID="{E14880FC-4677-4839-A034-C33FC6F8F147}" presName="hierRoot2" presStyleCnt="0"/>
      <dgm:spPr/>
    </dgm:pt>
    <dgm:pt modelId="{85FA1DE8-67FE-4CC2-918F-AD267E034C76}" type="pres">
      <dgm:prSet presAssocID="{E14880FC-4677-4839-A034-C33FC6F8F147}" presName="composite2" presStyleCnt="0"/>
      <dgm:spPr/>
    </dgm:pt>
    <dgm:pt modelId="{5EFA854F-8261-412C-A39B-A2DE2EAC337B}" type="pres">
      <dgm:prSet presAssocID="{E14880FC-4677-4839-A034-C33FC6F8F147}" presName="background2" presStyleLbl="node2" presStyleIdx="0" presStyleCnt="3"/>
      <dgm:spPr/>
    </dgm:pt>
    <dgm:pt modelId="{D3D7E24B-2D1D-46F1-8E29-13940C84CD35}" type="pres">
      <dgm:prSet presAssocID="{E14880FC-4677-4839-A034-C33FC6F8F147}" presName="text2" presStyleLbl="fgAcc2" presStyleIdx="0" presStyleCnt="3">
        <dgm:presLayoutVars>
          <dgm:chPref val="3"/>
        </dgm:presLayoutVars>
      </dgm:prSet>
      <dgm:spPr/>
    </dgm:pt>
    <dgm:pt modelId="{EC25486C-28E0-4FFD-8E08-E645D8C7B215}" type="pres">
      <dgm:prSet presAssocID="{E14880FC-4677-4839-A034-C33FC6F8F147}" presName="hierChild3" presStyleCnt="0"/>
      <dgm:spPr/>
    </dgm:pt>
    <dgm:pt modelId="{A9DE7FBD-6DC5-42F8-AA46-A11568F2CE4A}" type="pres">
      <dgm:prSet presAssocID="{A880797B-A2A7-4818-A830-F5A03968F650}" presName="Name17" presStyleLbl="parChTrans1D3" presStyleIdx="0" presStyleCnt="5"/>
      <dgm:spPr/>
    </dgm:pt>
    <dgm:pt modelId="{011A1EF1-1D5A-4AC1-B393-E8B991CD48C3}" type="pres">
      <dgm:prSet presAssocID="{EBA502FA-DF54-4AE8-B0DC-FECF76AF1669}" presName="hierRoot3" presStyleCnt="0"/>
      <dgm:spPr/>
    </dgm:pt>
    <dgm:pt modelId="{4F908C0A-B5EB-4A5C-8797-1EE69D05257A}" type="pres">
      <dgm:prSet presAssocID="{EBA502FA-DF54-4AE8-B0DC-FECF76AF1669}" presName="composite3" presStyleCnt="0"/>
      <dgm:spPr/>
    </dgm:pt>
    <dgm:pt modelId="{126CCA8B-7B05-4E3B-876A-DF9412AEB7C2}" type="pres">
      <dgm:prSet presAssocID="{EBA502FA-DF54-4AE8-B0DC-FECF76AF1669}" presName="background3" presStyleLbl="node3" presStyleIdx="0" presStyleCnt="5"/>
      <dgm:spPr/>
    </dgm:pt>
    <dgm:pt modelId="{4DCA568C-E894-48E9-B75F-F1816598FC3E}" type="pres">
      <dgm:prSet presAssocID="{EBA502FA-DF54-4AE8-B0DC-FECF76AF1669}" presName="text3" presStyleLbl="fgAcc3" presStyleIdx="0" presStyleCnt="5">
        <dgm:presLayoutVars>
          <dgm:chPref val="3"/>
        </dgm:presLayoutVars>
      </dgm:prSet>
      <dgm:spPr/>
    </dgm:pt>
    <dgm:pt modelId="{2CDC412D-ECD6-4FE2-A95D-7A72896E8C0B}" type="pres">
      <dgm:prSet presAssocID="{EBA502FA-DF54-4AE8-B0DC-FECF76AF1669}" presName="hierChild4" presStyleCnt="0"/>
      <dgm:spPr/>
    </dgm:pt>
    <dgm:pt modelId="{5D52E54A-FC5A-41CD-9C25-276A1DA0EA26}" type="pres">
      <dgm:prSet presAssocID="{4D4A1B14-15DF-4B08-AB59-3FDFD831C3B0}" presName="Name17" presStyleLbl="parChTrans1D3" presStyleIdx="1" presStyleCnt="5"/>
      <dgm:spPr/>
    </dgm:pt>
    <dgm:pt modelId="{236A13F2-0FAE-4DAC-BC87-2BEE4238B3C8}" type="pres">
      <dgm:prSet presAssocID="{8A04490E-A86D-4976-8CB0-F04DC1DC1BF1}" presName="hierRoot3" presStyleCnt="0"/>
      <dgm:spPr/>
    </dgm:pt>
    <dgm:pt modelId="{68D42641-9291-4CA5-BDDC-68624F603127}" type="pres">
      <dgm:prSet presAssocID="{8A04490E-A86D-4976-8CB0-F04DC1DC1BF1}" presName="composite3" presStyleCnt="0"/>
      <dgm:spPr/>
    </dgm:pt>
    <dgm:pt modelId="{EBB4CD5A-1374-40B2-ABBF-83D33EACA213}" type="pres">
      <dgm:prSet presAssocID="{8A04490E-A86D-4976-8CB0-F04DC1DC1BF1}" presName="background3" presStyleLbl="node3" presStyleIdx="1" presStyleCnt="5"/>
      <dgm:spPr/>
    </dgm:pt>
    <dgm:pt modelId="{2949ED30-2233-4D05-A4F5-94F341FE20C8}" type="pres">
      <dgm:prSet presAssocID="{8A04490E-A86D-4976-8CB0-F04DC1DC1BF1}" presName="text3" presStyleLbl="fgAcc3" presStyleIdx="1" presStyleCnt="5">
        <dgm:presLayoutVars>
          <dgm:chPref val="3"/>
        </dgm:presLayoutVars>
      </dgm:prSet>
      <dgm:spPr/>
    </dgm:pt>
    <dgm:pt modelId="{86FD5934-EB17-434C-9DAE-63170937E298}" type="pres">
      <dgm:prSet presAssocID="{8A04490E-A86D-4976-8CB0-F04DC1DC1BF1}" presName="hierChild4" presStyleCnt="0"/>
      <dgm:spPr/>
    </dgm:pt>
    <dgm:pt modelId="{86628F18-B9F9-41C2-9F74-0689DEF3EC1A}" type="pres">
      <dgm:prSet presAssocID="{A15820FA-B30D-42F4-B4D4-DCD0A4B4B1E2}" presName="Name17" presStyleLbl="parChTrans1D3" presStyleIdx="2" presStyleCnt="5"/>
      <dgm:spPr/>
    </dgm:pt>
    <dgm:pt modelId="{8887EDE6-1FE6-47BD-A2B1-1B98E484A89D}" type="pres">
      <dgm:prSet presAssocID="{661DE6B6-C206-4C97-BBED-01BC2C9F8064}" presName="hierRoot3" presStyleCnt="0"/>
      <dgm:spPr/>
    </dgm:pt>
    <dgm:pt modelId="{7FF7D0DF-61CF-4BF6-8355-16E78346B3D1}" type="pres">
      <dgm:prSet presAssocID="{661DE6B6-C206-4C97-BBED-01BC2C9F8064}" presName="composite3" presStyleCnt="0"/>
      <dgm:spPr/>
    </dgm:pt>
    <dgm:pt modelId="{DD589415-445A-486A-A1AC-C0B251307AC5}" type="pres">
      <dgm:prSet presAssocID="{661DE6B6-C206-4C97-BBED-01BC2C9F8064}" presName="background3" presStyleLbl="node3" presStyleIdx="2" presStyleCnt="5"/>
      <dgm:spPr/>
    </dgm:pt>
    <dgm:pt modelId="{8DD11B27-6C2B-4488-90CA-E1FC6C8B184D}" type="pres">
      <dgm:prSet presAssocID="{661DE6B6-C206-4C97-BBED-01BC2C9F8064}" presName="text3" presStyleLbl="fgAcc3" presStyleIdx="2" presStyleCnt="5">
        <dgm:presLayoutVars>
          <dgm:chPref val="3"/>
        </dgm:presLayoutVars>
      </dgm:prSet>
      <dgm:spPr/>
    </dgm:pt>
    <dgm:pt modelId="{BFAA222F-DFC5-4CD0-A24D-4B460430837F}" type="pres">
      <dgm:prSet presAssocID="{661DE6B6-C206-4C97-BBED-01BC2C9F8064}" presName="hierChild4" presStyleCnt="0"/>
      <dgm:spPr/>
    </dgm:pt>
    <dgm:pt modelId="{FD6F00B1-FD0A-4E45-AFE0-6867F86A5CE8}" type="pres">
      <dgm:prSet presAssocID="{ABE8CD6F-72D7-49D9-BA79-1232814ED4B4}" presName="Name10" presStyleLbl="parChTrans1D2" presStyleIdx="1" presStyleCnt="3"/>
      <dgm:spPr/>
    </dgm:pt>
    <dgm:pt modelId="{8C5C26C1-296B-4193-AAF8-8B2F344B0323}" type="pres">
      <dgm:prSet presAssocID="{D325F4D8-04F8-45CA-B6AC-976C66BA0781}" presName="hierRoot2" presStyleCnt="0"/>
      <dgm:spPr/>
    </dgm:pt>
    <dgm:pt modelId="{BA47ECA3-0246-466C-8F56-D2EA2A8645AE}" type="pres">
      <dgm:prSet presAssocID="{D325F4D8-04F8-45CA-B6AC-976C66BA0781}" presName="composite2" presStyleCnt="0"/>
      <dgm:spPr/>
    </dgm:pt>
    <dgm:pt modelId="{A0852DB1-E626-40CC-B337-E9FB8DE83335}" type="pres">
      <dgm:prSet presAssocID="{D325F4D8-04F8-45CA-B6AC-976C66BA0781}" presName="background2" presStyleLbl="node2" presStyleIdx="1" presStyleCnt="3"/>
      <dgm:spPr/>
    </dgm:pt>
    <dgm:pt modelId="{4E5CEFD2-5754-4CF9-93DA-81E52EAE07CF}" type="pres">
      <dgm:prSet presAssocID="{D325F4D8-04F8-45CA-B6AC-976C66BA0781}" presName="text2" presStyleLbl="fgAcc2" presStyleIdx="1" presStyleCnt="3">
        <dgm:presLayoutVars>
          <dgm:chPref val="3"/>
        </dgm:presLayoutVars>
      </dgm:prSet>
      <dgm:spPr/>
    </dgm:pt>
    <dgm:pt modelId="{A9433D9A-40C2-4402-98B9-2D3B71303885}" type="pres">
      <dgm:prSet presAssocID="{D325F4D8-04F8-45CA-B6AC-976C66BA0781}" presName="hierChild3" presStyleCnt="0"/>
      <dgm:spPr/>
    </dgm:pt>
    <dgm:pt modelId="{A306A2E7-C379-4CE3-869D-538B10B1E267}" type="pres">
      <dgm:prSet presAssocID="{DFF532B9-10DC-43F2-A334-079960F143E8}" presName="Name10" presStyleLbl="parChTrans1D2" presStyleIdx="2" presStyleCnt="3"/>
      <dgm:spPr/>
    </dgm:pt>
    <dgm:pt modelId="{3C1A45E5-174E-4A2C-A0E1-FF5B60EFFBD7}" type="pres">
      <dgm:prSet presAssocID="{7A9098B0-7D45-4D57-8EB4-657CA65B732A}" presName="hierRoot2" presStyleCnt="0"/>
      <dgm:spPr/>
    </dgm:pt>
    <dgm:pt modelId="{D80DCC51-E681-41E7-A030-A2F9CE6916C8}" type="pres">
      <dgm:prSet presAssocID="{7A9098B0-7D45-4D57-8EB4-657CA65B732A}" presName="composite2" presStyleCnt="0"/>
      <dgm:spPr/>
    </dgm:pt>
    <dgm:pt modelId="{9F30916D-44ED-4A50-BEBD-6461921D371F}" type="pres">
      <dgm:prSet presAssocID="{7A9098B0-7D45-4D57-8EB4-657CA65B732A}" presName="background2" presStyleLbl="node2" presStyleIdx="2" presStyleCnt="3"/>
      <dgm:spPr/>
    </dgm:pt>
    <dgm:pt modelId="{F5CC363F-F4CF-425A-8811-6458D8161B3F}" type="pres">
      <dgm:prSet presAssocID="{7A9098B0-7D45-4D57-8EB4-657CA65B732A}" presName="text2" presStyleLbl="fgAcc2" presStyleIdx="2" presStyleCnt="3">
        <dgm:presLayoutVars>
          <dgm:chPref val="3"/>
        </dgm:presLayoutVars>
      </dgm:prSet>
      <dgm:spPr/>
    </dgm:pt>
    <dgm:pt modelId="{F202601C-BD91-488C-980F-ABD9FDA99083}" type="pres">
      <dgm:prSet presAssocID="{7A9098B0-7D45-4D57-8EB4-657CA65B732A}" presName="hierChild3" presStyleCnt="0"/>
      <dgm:spPr/>
    </dgm:pt>
    <dgm:pt modelId="{387FC895-8DB7-43F4-A434-92599EEC866A}" type="pres">
      <dgm:prSet presAssocID="{3B6174F5-05F0-4D47-A1C9-01A912874102}" presName="Name17" presStyleLbl="parChTrans1D3" presStyleIdx="3" presStyleCnt="5"/>
      <dgm:spPr/>
    </dgm:pt>
    <dgm:pt modelId="{C338BFEA-1B31-4AD8-921A-0481D923D3DF}" type="pres">
      <dgm:prSet presAssocID="{90BB4DD1-F964-4096-A968-04A27B0B1B9C}" presName="hierRoot3" presStyleCnt="0"/>
      <dgm:spPr/>
    </dgm:pt>
    <dgm:pt modelId="{5B002920-07F2-4C57-B815-89F221DB7EE9}" type="pres">
      <dgm:prSet presAssocID="{90BB4DD1-F964-4096-A968-04A27B0B1B9C}" presName="composite3" presStyleCnt="0"/>
      <dgm:spPr/>
    </dgm:pt>
    <dgm:pt modelId="{D1643161-B204-462C-AD34-BE457B093F7E}" type="pres">
      <dgm:prSet presAssocID="{90BB4DD1-F964-4096-A968-04A27B0B1B9C}" presName="background3" presStyleLbl="node3" presStyleIdx="3" presStyleCnt="5"/>
      <dgm:spPr/>
    </dgm:pt>
    <dgm:pt modelId="{73493EAF-8357-474D-A9AE-D23DAC6E97C3}" type="pres">
      <dgm:prSet presAssocID="{90BB4DD1-F964-4096-A968-04A27B0B1B9C}" presName="text3" presStyleLbl="fgAcc3" presStyleIdx="3" presStyleCnt="5">
        <dgm:presLayoutVars>
          <dgm:chPref val="3"/>
        </dgm:presLayoutVars>
      </dgm:prSet>
      <dgm:spPr/>
    </dgm:pt>
    <dgm:pt modelId="{4704280E-245E-4E0A-8294-9AC23A4FE0C9}" type="pres">
      <dgm:prSet presAssocID="{90BB4DD1-F964-4096-A968-04A27B0B1B9C}" presName="hierChild4" presStyleCnt="0"/>
      <dgm:spPr/>
    </dgm:pt>
    <dgm:pt modelId="{72A00044-3117-4DBA-9738-CCB37C18BB69}" type="pres">
      <dgm:prSet presAssocID="{85538ACB-3296-4A01-958A-87A5A3470B4E}" presName="Name17" presStyleLbl="parChTrans1D3" presStyleIdx="4" presStyleCnt="5"/>
      <dgm:spPr/>
    </dgm:pt>
    <dgm:pt modelId="{10154DD4-6331-45B6-B369-A7A8AC6EC416}" type="pres">
      <dgm:prSet presAssocID="{A86436DD-EA89-4649-B3AE-389FC1D33F16}" presName="hierRoot3" presStyleCnt="0"/>
      <dgm:spPr/>
    </dgm:pt>
    <dgm:pt modelId="{1C0C21E6-E0EB-4C93-9C84-3110E1149BEE}" type="pres">
      <dgm:prSet presAssocID="{A86436DD-EA89-4649-B3AE-389FC1D33F16}" presName="composite3" presStyleCnt="0"/>
      <dgm:spPr/>
    </dgm:pt>
    <dgm:pt modelId="{0E499E53-6F82-4F29-B7F2-DF81D4714003}" type="pres">
      <dgm:prSet presAssocID="{A86436DD-EA89-4649-B3AE-389FC1D33F16}" presName="background3" presStyleLbl="node3" presStyleIdx="4" presStyleCnt="5"/>
      <dgm:spPr/>
    </dgm:pt>
    <dgm:pt modelId="{FEBA64B8-7F3F-400B-9ADD-898C6CF9C07A}" type="pres">
      <dgm:prSet presAssocID="{A86436DD-EA89-4649-B3AE-389FC1D33F16}" presName="text3" presStyleLbl="fgAcc3" presStyleIdx="4" presStyleCnt="5">
        <dgm:presLayoutVars>
          <dgm:chPref val="3"/>
        </dgm:presLayoutVars>
      </dgm:prSet>
      <dgm:spPr/>
    </dgm:pt>
    <dgm:pt modelId="{447F1CA8-D8AD-4E97-A823-1BB1AD2C6340}" type="pres">
      <dgm:prSet presAssocID="{A86436DD-EA89-4649-B3AE-389FC1D33F16}" presName="hierChild4" presStyleCnt="0"/>
      <dgm:spPr/>
    </dgm:pt>
  </dgm:ptLst>
  <dgm:cxnLst>
    <dgm:cxn modelId="{8F044A06-79B7-4D80-90FB-5C01A7B17C1F}" type="presOf" srcId="{D325F4D8-04F8-45CA-B6AC-976C66BA0781}" destId="{4E5CEFD2-5754-4CF9-93DA-81E52EAE07CF}" srcOrd="0" destOrd="0" presId="urn:microsoft.com/office/officeart/2005/8/layout/hierarchy1"/>
    <dgm:cxn modelId="{7B7C0317-0927-4B1E-A265-7060F4A2F804}" type="presOf" srcId="{7A9098B0-7D45-4D57-8EB4-657CA65B732A}" destId="{F5CC363F-F4CF-425A-8811-6458D8161B3F}" srcOrd="0" destOrd="0" presId="urn:microsoft.com/office/officeart/2005/8/layout/hierarchy1"/>
    <dgm:cxn modelId="{1DF4891F-61B5-47D0-9458-A49384DC154F}" srcId="{6854059F-A749-4A85-A90C-D7083CDF2DD8}" destId="{D325F4D8-04F8-45CA-B6AC-976C66BA0781}" srcOrd="1" destOrd="0" parTransId="{ABE8CD6F-72D7-49D9-BA79-1232814ED4B4}" sibTransId="{DEFB4811-9C79-4322-ABE5-891CB170AB98}"/>
    <dgm:cxn modelId="{E1CCB322-147F-4AE5-8C98-F0E142A2CF6A}" type="presOf" srcId="{A15820FA-B30D-42F4-B4D4-DCD0A4B4B1E2}" destId="{86628F18-B9F9-41C2-9F74-0689DEF3EC1A}" srcOrd="0" destOrd="0" presId="urn:microsoft.com/office/officeart/2005/8/layout/hierarchy1"/>
    <dgm:cxn modelId="{459F1E27-D04E-4AC6-8FF0-DB2E9B806D0D}" type="presOf" srcId="{B5C55E51-7A41-4032-9722-741619AB46C1}" destId="{E4AD028E-4EA2-4951-948D-A8F35D9B6E30}" srcOrd="0" destOrd="0" presId="urn:microsoft.com/office/officeart/2005/8/layout/hierarchy1"/>
    <dgm:cxn modelId="{8373FF33-3AF5-4405-90D0-9F7B17B7A2BB}" type="presOf" srcId="{8A04490E-A86D-4976-8CB0-F04DC1DC1BF1}" destId="{2949ED30-2233-4D05-A4F5-94F341FE20C8}" srcOrd="0" destOrd="0" presId="urn:microsoft.com/office/officeart/2005/8/layout/hierarchy1"/>
    <dgm:cxn modelId="{CD25EC37-DC34-4AA6-80CB-E9F6609FCFB9}" type="presOf" srcId="{E14880FC-4677-4839-A034-C33FC6F8F147}" destId="{D3D7E24B-2D1D-46F1-8E29-13940C84CD35}" srcOrd="0" destOrd="0" presId="urn:microsoft.com/office/officeart/2005/8/layout/hierarchy1"/>
    <dgm:cxn modelId="{1E478A5B-592C-4A12-9B5D-A8D5973603B1}" srcId="{BE8DC87F-87C4-462F-A238-B26B9323492E}" destId="{6854059F-A749-4A85-A90C-D7083CDF2DD8}" srcOrd="0" destOrd="0" parTransId="{A19DDDB1-F5BD-4E0D-B08D-57ADB7A50E11}" sibTransId="{BD622B86-8356-476E-8935-B5A7184A344A}"/>
    <dgm:cxn modelId="{09ECB044-FDEF-431B-A0DF-BA1991C1CC84}" srcId="{7A9098B0-7D45-4D57-8EB4-657CA65B732A}" destId="{90BB4DD1-F964-4096-A968-04A27B0B1B9C}" srcOrd="0" destOrd="0" parTransId="{3B6174F5-05F0-4D47-A1C9-01A912874102}" sibTransId="{5DDC446B-7C4F-4721-A167-20770DC1981D}"/>
    <dgm:cxn modelId="{5E55D967-6602-4A9C-97F9-54B0BE86C044}" type="presOf" srcId="{6854059F-A749-4A85-A90C-D7083CDF2DD8}" destId="{70D25455-7FD5-46F8-AE6D-CA2A251CC47B}" srcOrd="0" destOrd="0" presId="urn:microsoft.com/office/officeart/2005/8/layout/hierarchy1"/>
    <dgm:cxn modelId="{5799F571-FD05-444F-AE99-D576C9B8E29E}" srcId="{6854059F-A749-4A85-A90C-D7083CDF2DD8}" destId="{7A9098B0-7D45-4D57-8EB4-657CA65B732A}" srcOrd="2" destOrd="0" parTransId="{DFF532B9-10DC-43F2-A334-079960F143E8}" sibTransId="{A99E0B7D-2F5D-4001-A6EB-9B54E6C36BCC}"/>
    <dgm:cxn modelId="{34D5C858-635F-4063-8BDF-7E52708B1BB9}" type="presOf" srcId="{DFF532B9-10DC-43F2-A334-079960F143E8}" destId="{A306A2E7-C379-4CE3-869D-538B10B1E267}" srcOrd="0" destOrd="0" presId="urn:microsoft.com/office/officeart/2005/8/layout/hierarchy1"/>
    <dgm:cxn modelId="{D5585959-034A-4FE5-99B8-B3542A98864D}" srcId="{6854059F-A749-4A85-A90C-D7083CDF2DD8}" destId="{E14880FC-4677-4839-A034-C33FC6F8F147}" srcOrd="0" destOrd="0" parTransId="{B5C55E51-7A41-4032-9722-741619AB46C1}" sibTransId="{EDEAF735-5C16-4BF7-B7DD-8AE3470371B9}"/>
    <dgm:cxn modelId="{BAADB47A-304C-48CC-A617-BE59CD3D6F5B}" type="presOf" srcId="{85538ACB-3296-4A01-958A-87A5A3470B4E}" destId="{72A00044-3117-4DBA-9738-CCB37C18BB69}" srcOrd="0" destOrd="0" presId="urn:microsoft.com/office/officeart/2005/8/layout/hierarchy1"/>
    <dgm:cxn modelId="{E3087C7E-A0A4-43FF-8B33-FF6CC1E2DBAF}" type="presOf" srcId="{BE8DC87F-87C4-462F-A238-B26B9323492E}" destId="{7E9C7067-E2A5-4529-898B-F4235122F4AC}" srcOrd="0" destOrd="0" presId="urn:microsoft.com/office/officeart/2005/8/layout/hierarchy1"/>
    <dgm:cxn modelId="{F1F58781-100D-4B56-92FE-AA70B2F3885D}" srcId="{E14880FC-4677-4839-A034-C33FC6F8F147}" destId="{8A04490E-A86D-4976-8CB0-F04DC1DC1BF1}" srcOrd="1" destOrd="0" parTransId="{4D4A1B14-15DF-4B08-AB59-3FDFD831C3B0}" sibTransId="{C3497085-EE67-449C-8934-C37040DC591B}"/>
    <dgm:cxn modelId="{1AFA1E86-EC80-4429-B573-1BB136B5C880}" type="presOf" srcId="{661DE6B6-C206-4C97-BBED-01BC2C9F8064}" destId="{8DD11B27-6C2B-4488-90CA-E1FC6C8B184D}" srcOrd="0" destOrd="0" presId="urn:microsoft.com/office/officeart/2005/8/layout/hierarchy1"/>
    <dgm:cxn modelId="{670DB78D-9B73-4A1D-8B66-A3B3495FC412}" type="presOf" srcId="{4D4A1B14-15DF-4B08-AB59-3FDFD831C3B0}" destId="{5D52E54A-FC5A-41CD-9C25-276A1DA0EA26}" srcOrd="0" destOrd="0" presId="urn:microsoft.com/office/officeart/2005/8/layout/hierarchy1"/>
    <dgm:cxn modelId="{19CAF596-B0D0-4156-B660-93AC2774F83E}" type="presOf" srcId="{90BB4DD1-F964-4096-A968-04A27B0B1B9C}" destId="{73493EAF-8357-474D-A9AE-D23DAC6E97C3}" srcOrd="0" destOrd="0" presId="urn:microsoft.com/office/officeart/2005/8/layout/hierarchy1"/>
    <dgm:cxn modelId="{C9343D97-59FF-4941-A94A-94064C95922E}" srcId="{E14880FC-4677-4839-A034-C33FC6F8F147}" destId="{661DE6B6-C206-4C97-BBED-01BC2C9F8064}" srcOrd="2" destOrd="0" parTransId="{A15820FA-B30D-42F4-B4D4-DCD0A4B4B1E2}" sibTransId="{7E87ABF9-95A3-4443-A786-5660E6EAFCFE}"/>
    <dgm:cxn modelId="{995690AA-5477-4BF0-8257-EE2FA42877DC}" type="presOf" srcId="{EBA502FA-DF54-4AE8-B0DC-FECF76AF1669}" destId="{4DCA568C-E894-48E9-B75F-F1816598FC3E}" srcOrd="0" destOrd="0" presId="urn:microsoft.com/office/officeart/2005/8/layout/hierarchy1"/>
    <dgm:cxn modelId="{C6AC58B4-31D7-4AF0-B8F8-6C818BC91256}" srcId="{E14880FC-4677-4839-A034-C33FC6F8F147}" destId="{EBA502FA-DF54-4AE8-B0DC-FECF76AF1669}" srcOrd="0" destOrd="0" parTransId="{A880797B-A2A7-4818-A830-F5A03968F650}" sibTransId="{770F57C6-14E5-4C7D-9C6C-EF78C9D91CF7}"/>
    <dgm:cxn modelId="{FF70F9B5-742D-4B7F-AB34-CD02E3F8862C}" type="presOf" srcId="{3B6174F5-05F0-4D47-A1C9-01A912874102}" destId="{387FC895-8DB7-43F4-A434-92599EEC866A}" srcOrd="0" destOrd="0" presId="urn:microsoft.com/office/officeart/2005/8/layout/hierarchy1"/>
    <dgm:cxn modelId="{4479C2C0-A6FF-473E-BC52-BB976F4EA4F8}" srcId="{7A9098B0-7D45-4D57-8EB4-657CA65B732A}" destId="{A86436DD-EA89-4649-B3AE-389FC1D33F16}" srcOrd="1" destOrd="0" parTransId="{85538ACB-3296-4A01-958A-87A5A3470B4E}" sibTransId="{7E3B505A-1619-4791-B0C6-770DA2ACFC08}"/>
    <dgm:cxn modelId="{56BAD1C7-416D-4F35-B5B6-42115181AD8D}" type="presOf" srcId="{A86436DD-EA89-4649-B3AE-389FC1D33F16}" destId="{FEBA64B8-7F3F-400B-9ADD-898C6CF9C07A}" srcOrd="0" destOrd="0" presId="urn:microsoft.com/office/officeart/2005/8/layout/hierarchy1"/>
    <dgm:cxn modelId="{D4131AD7-FB6B-4A08-B02A-6A22C1D241D3}" type="presOf" srcId="{A880797B-A2A7-4818-A830-F5A03968F650}" destId="{A9DE7FBD-6DC5-42F8-AA46-A11568F2CE4A}" srcOrd="0" destOrd="0" presId="urn:microsoft.com/office/officeart/2005/8/layout/hierarchy1"/>
    <dgm:cxn modelId="{B07A4BE5-BD29-4613-AD7D-0606CFE67EA4}" type="presOf" srcId="{ABE8CD6F-72D7-49D9-BA79-1232814ED4B4}" destId="{FD6F00B1-FD0A-4E45-AFE0-6867F86A5CE8}" srcOrd="0" destOrd="0" presId="urn:microsoft.com/office/officeart/2005/8/layout/hierarchy1"/>
    <dgm:cxn modelId="{1FC145B5-2DA9-4758-9AB2-CF3F0FE2B04F}" type="presParOf" srcId="{7E9C7067-E2A5-4529-898B-F4235122F4AC}" destId="{312041DC-B08E-498C-85B5-794B81B43502}" srcOrd="0" destOrd="0" presId="urn:microsoft.com/office/officeart/2005/8/layout/hierarchy1"/>
    <dgm:cxn modelId="{1B1C6544-AC2C-4242-AADB-8C8553D2BC0B}" type="presParOf" srcId="{312041DC-B08E-498C-85B5-794B81B43502}" destId="{B4C4BCA1-48A4-4511-AC42-96A4CF5AF7B3}" srcOrd="0" destOrd="0" presId="urn:microsoft.com/office/officeart/2005/8/layout/hierarchy1"/>
    <dgm:cxn modelId="{D1E0DD69-FB39-4948-BB42-31F99CFC86B7}" type="presParOf" srcId="{B4C4BCA1-48A4-4511-AC42-96A4CF5AF7B3}" destId="{AEEF0633-87BE-4F19-A8B5-F020AEF4CDC9}" srcOrd="0" destOrd="0" presId="urn:microsoft.com/office/officeart/2005/8/layout/hierarchy1"/>
    <dgm:cxn modelId="{B06AE844-6708-420E-A398-B7F237B63006}" type="presParOf" srcId="{B4C4BCA1-48A4-4511-AC42-96A4CF5AF7B3}" destId="{70D25455-7FD5-46F8-AE6D-CA2A251CC47B}" srcOrd="1" destOrd="0" presId="urn:microsoft.com/office/officeart/2005/8/layout/hierarchy1"/>
    <dgm:cxn modelId="{7C74058E-3A86-413E-9695-EB6C326023AD}" type="presParOf" srcId="{312041DC-B08E-498C-85B5-794B81B43502}" destId="{033FA992-37BB-4FD2-8E05-65A3043DAC46}" srcOrd="1" destOrd="0" presId="urn:microsoft.com/office/officeart/2005/8/layout/hierarchy1"/>
    <dgm:cxn modelId="{02CF93C0-929C-45F0-81DC-4BA3BCEFB4F6}" type="presParOf" srcId="{033FA992-37BB-4FD2-8E05-65A3043DAC46}" destId="{E4AD028E-4EA2-4951-948D-A8F35D9B6E30}" srcOrd="0" destOrd="0" presId="urn:microsoft.com/office/officeart/2005/8/layout/hierarchy1"/>
    <dgm:cxn modelId="{040C5FCD-E8F8-4543-9E54-8C2042223891}" type="presParOf" srcId="{033FA992-37BB-4FD2-8E05-65A3043DAC46}" destId="{54BDECF5-91AC-4991-8045-533F51464C6F}" srcOrd="1" destOrd="0" presId="urn:microsoft.com/office/officeart/2005/8/layout/hierarchy1"/>
    <dgm:cxn modelId="{F8E5B913-6AF2-4720-BC42-22FAD506054D}" type="presParOf" srcId="{54BDECF5-91AC-4991-8045-533F51464C6F}" destId="{85FA1DE8-67FE-4CC2-918F-AD267E034C76}" srcOrd="0" destOrd="0" presId="urn:microsoft.com/office/officeart/2005/8/layout/hierarchy1"/>
    <dgm:cxn modelId="{3E05316D-45BD-44EB-B84F-7F8805CD6CDA}" type="presParOf" srcId="{85FA1DE8-67FE-4CC2-918F-AD267E034C76}" destId="{5EFA854F-8261-412C-A39B-A2DE2EAC337B}" srcOrd="0" destOrd="0" presId="urn:microsoft.com/office/officeart/2005/8/layout/hierarchy1"/>
    <dgm:cxn modelId="{A0BC3E90-0E63-47FC-BD6A-F7624DE58276}" type="presParOf" srcId="{85FA1DE8-67FE-4CC2-918F-AD267E034C76}" destId="{D3D7E24B-2D1D-46F1-8E29-13940C84CD35}" srcOrd="1" destOrd="0" presId="urn:microsoft.com/office/officeart/2005/8/layout/hierarchy1"/>
    <dgm:cxn modelId="{561140B9-1E87-4137-9469-B95110EF68E6}" type="presParOf" srcId="{54BDECF5-91AC-4991-8045-533F51464C6F}" destId="{EC25486C-28E0-4FFD-8E08-E645D8C7B215}" srcOrd="1" destOrd="0" presId="urn:microsoft.com/office/officeart/2005/8/layout/hierarchy1"/>
    <dgm:cxn modelId="{BD96BFC6-854E-433C-A64D-EE9A111FACF8}" type="presParOf" srcId="{EC25486C-28E0-4FFD-8E08-E645D8C7B215}" destId="{A9DE7FBD-6DC5-42F8-AA46-A11568F2CE4A}" srcOrd="0" destOrd="0" presId="urn:microsoft.com/office/officeart/2005/8/layout/hierarchy1"/>
    <dgm:cxn modelId="{85EE1F83-561F-4482-979A-FFECE8DB3F2A}" type="presParOf" srcId="{EC25486C-28E0-4FFD-8E08-E645D8C7B215}" destId="{011A1EF1-1D5A-4AC1-B393-E8B991CD48C3}" srcOrd="1" destOrd="0" presId="urn:microsoft.com/office/officeart/2005/8/layout/hierarchy1"/>
    <dgm:cxn modelId="{CD844F13-A47F-4EB9-918E-4D33953892E0}" type="presParOf" srcId="{011A1EF1-1D5A-4AC1-B393-E8B991CD48C3}" destId="{4F908C0A-B5EB-4A5C-8797-1EE69D05257A}" srcOrd="0" destOrd="0" presId="urn:microsoft.com/office/officeart/2005/8/layout/hierarchy1"/>
    <dgm:cxn modelId="{B867D6FD-E502-47CC-977F-301C18192E72}" type="presParOf" srcId="{4F908C0A-B5EB-4A5C-8797-1EE69D05257A}" destId="{126CCA8B-7B05-4E3B-876A-DF9412AEB7C2}" srcOrd="0" destOrd="0" presId="urn:microsoft.com/office/officeart/2005/8/layout/hierarchy1"/>
    <dgm:cxn modelId="{963BED2B-E425-4EA7-BF24-44E956DBEE22}" type="presParOf" srcId="{4F908C0A-B5EB-4A5C-8797-1EE69D05257A}" destId="{4DCA568C-E894-48E9-B75F-F1816598FC3E}" srcOrd="1" destOrd="0" presId="urn:microsoft.com/office/officeart/2005/8/layout/hierarchy1"/>
    <dgm:cxn modelId="{4D9A6E68-BF06-459B-A9E1-E6997CAC0E7D}" type="presParOf" srcId="{011A1EF1-1D5A-4AC1-B393-E8B991CD48C3}" destId="{2CDC412D-ECD6-4FE2-A95D-7A72896E8C0B}" srcOrd="1" destOrd="0" presId="urn:microsoft.com/office/officeart/2005/8/layout/hierarchy1"/>
    <dgm:cxn modelId="{8A6CF2AF-6134-428A-A1EE-6030672AE37D}" type="presParOf" srcId="{EC25486C-28E0-4FFD-8E08-E645D8C7B215}" destId="{5D52E54A-FC5A-41CD-9C25-276A1DA0EA26}" srcOrd="2" destOrd="0" presId="urn:microsoft.com/office/officeart/2005/8/layout/hierarchy1"/>
    <dgm:cxn modelId="{213EEC10-6AA4-496E-8E2B-323DDCBE4E2D}" type="presParOf" srcId="{EC25486C-28E0-4FFD-8E08-E645D8C7B215}" destId="{236A13F2-0FAE-4DAC-BC87-2BEE4238B3C8}" srcOrd="3" destOrd="0" presId="urn:microsoft.com/office/officeart/2005/8/layout/hierarchy1"/>
    <dgm:cxn modelId="{AF6EE287-6F41-44B8-90D4-75F6DE12B20B}" type="presParOf" srcId="{236A13F2-0FAE-4DAC-BC87-2BEE4238B3C8}" destId="{68D42641-9291-4CA5-BDDC-68624F603127}" srcOrd="0" destOrd="0" presId="urn:microsoft.com/office/officeart/2005/8/layout/hierarchy1"/>
    <dgm:cxn modelId="{9FE5894A-A81A-478E-B12F-95A21A0D5EEB}" type="presParOf" srcId="{68D42641-9291-4CA5-BDDC-68624F603127}" destId="{EBB4CD5A-1374-40B2-ABBF-83D33EACA213}" srcOrd="0" destOrd="0" presId="urn:microsoft.com/office/officeart/2005/8/layout/hierarchy1"/>
    <dgm:cxn modelId="{2FBBC557-66B5-4D56-9436-EE86E173CCD6}" type="presParOf" srcId="{68D42641-9291-4CA5-BDDC-68624F603127}" destId="{2949ED30-2233-4D05-A4F5-94F341FE20C8}" srcOrd="1" destOrd="0" presId="urn:microsoft.com/office/officeart/2005/8/layout/hierarchy1"/>
    <dgm:cxn modelId="{293C6795-6B4D-406D-9837-FFFD76996B5F}" type="presParOf" srcId="{236A13F2-0FAE-4DAC-BC87-2BEE4238B3C8}" destId="{86FD5934-EB17-434C-9DAE-63170937E298}" srcOrd="1" destOrd="0" presId="urn:microsoft.com/office/officeart/2005/8/layout/hierarchy1"/>
    <dgm:cxn modelId="{64E602C9-B4D6-483E-827E-EBF4A042CB49}" type="presParOf" srcId="{EC25486C-28E0-4FFD-8E08-E645D8C7B215}" destId="{86628F18-B9F9-41C2-9F74-0689DEF3EC1A}" srcOrd="4" destOrd="0" presId="urn:microsoft.com/office/officeart/2005/8/layout/hierarchy1"/>
    <dgm:cxn modelId="{6B1384C5-32C8-4B24-BF65-6A3B8C8076AE}" type="presParOf" srcId="{EC25486C-28E0-4FFD-8E08-E645D8C7B215}" destId="{8887EDE6-1FE6-47BD-A2B1-1B98E484A89D}" srcOrd="5" destOrd="0" presId="urn:microsoft.com/office/officeart/2005/8/layout/hierarchy1"/>
    <dgm:cxn modelId="{523FFDDC-E230-4655-94FC-2584217165BB}" type="presParOf" srcId="{8887EDE6-1FE6-47BD-A2B1-1B98E484A89D}" destId="{7FF7D0DF-61CF-4BF6-8355-16E78346B3D1}" srcOrd="0" destOrd="0" presId="urn:microsoft.com/office/officeart/2005/8/layout/hierarchy1"/>
    <dgm:cxn modelId="{F977006F-C12D-4937-A25C-2DD99CCA6800}" type="presParOf" srcId="{7FF7D0DF-61CF-4BF6-8355-16E78346B3D1}" destId="{DD589415-445A-486A-A1AC-C0B251307AC5}" srcOrd="0" destOrd="0" presId="urn:microsoft.com/office/officeart/2005/8/layout/hierarchy1"/>
    <dgm:cxn modelId="{62C05EA6-25EF-4E01-A1E2-B3A80B44C6AF}" type="presParOf" srcId="{7FF7D0DF-61CF-4BF6-8355-16E78346B3D1}" destId="{8DD11B27-6C2B-4488-90CA-E1FC6C8B184D}" srcOrd="1" destOrd="0" presId="urn:microsoft.com/office/officeart/2005/8/layout/hierarchy1"/>
    <dgm:cxn modelId="{E93DE262-5700-4717-B569-013E017A79F6}" type="presParOf" srcId="{8887EDE6-1FE6-47BD-A2B1-1B98E484A89D}" destId="{BFAA222F-DFC5-4CD0-A24D-4B460430837F}" srcOrd="1" destOrd="0" presId="urn:microsoft.com/office/officeart/2005/8/layout/hierarchy1"/>
    <dgm:cxn modelId="{1B2A023F-E369-4BB9-AFCF-5CF560D681C3}" type="presParOf" srcId="{033FA992-37BB-4FD2-8E05-65A3043DAC46}" destId="{FD6F00B1-FD0A-4E45-AFE0-6867F86A5CE8}" srcOrd="2" destOrd="0" presId="urn:microsoft.com/office/officeart/2005/8/layout/hierarchy1"/>
    <dgm:cxn modelId="{E90DAB38-5A6A-4F06-BC1B-718EB29A2250}" type="presParOf" srcId="{033FA992-37BB-4FD2-8E05-65A3043DAC46}" destId="{8C5C26C1-296B-4193-AAF8-8B2F344B0323}" srcOrd="3" destOrd="0" presId="urn:microsoft.com/office/officeart/2005/8/layout/hierarchy1"/>
    <dgm:cxn modelId="{FE66BD58-3CBF-4EE7-94A5-2F4E71BD1B94}" type="presParOf" srcId="{8C5C26C1-296B-4193-AAF8-8B2F344B0323}" destId="{BA47ECA3-0246-466C-8F56-D2EA2A8645AE}" srcOrd="0" destOrd="0" presId="urn:microsoft.com/office/officeart/2005/8/layout/hierarchy1"/>
    <dgm:cxn modelId="{08A2C080-5769-46C6-B4F8-757985BDA054}" type="presParOf" srcId="{BA47ECA3-0246-466C-8F56-D2EA2A8645AE}" destId="{A0852DB1-E626-40CC-B337-E9FB8DE83335}" srcOrd="0" destOrd="0" presId="urn:microsoft.com/office/officeart/2005/8/layout/hierarchy1"/>
    <dgm:cxn modelId="{C66D4B59-27D6-4EC4-98AE-A833F4D8955B}" type="presParOf" srcId="{BA47ECA3-0246-466C-8F56-D2EA2A8645AE}" destId="{4E5CEFD2-5754-4CF9-93DA-81E52EAE07CF}" srcOrd="1" destOrd="0" presId="urn:microsoft.com/office/officeart/2005/8/layout/hierarchy1"/>
    <dgm:cxn modelId="{E0918168-6E48-4B57-86D1-1DC0542376B9}" type="presParOf" srcId="{8C5C26C1-296B-4193-AAF8-8B2F344B0323}" destId="{A9433D9A-40C2-4402-98B9-2D3B71303885}" srcOrd="1" destOrd="0" presId="urn:microsoft.com/office/officeart/2005/8/layout/hierarchy1"/>
    <dgm:cxn modelId="{5D20A105-11E5-43FE-89DF-69E76CFC4813}" type="presParOf" srcId="{033FA992-37BB-4FD2-8E05-65A3043DAC46}" destId="{A306A2E7-C379-4CE3-869D-538B10B1E267}" srcOrd="4" destOrd="0" presId="urn:microsoft.com/office/officeart/2005/8/layout/hierarchy1"/>
    <dgm:cxn modelId="{2C934B59-4EDD-475C-A1D2-BB5F9F63FFBD}" type="presParOf" srcId="{033FA992-37BB-4FD2-8E05-65A3043DAC46}" destId="{3C1A45E5-174E-4A2C-A0E1-FF5B60EFFBD7}" srcOrd="5" destOrd="0" presId="urn:microsoft.com/office/officeart/2005/8/layout/hierarchy1"/>
    <dgm:cxn modelId="{9FC6A202-BB90-4F0A-BC4F-9995431C6694}" type="presParOf" srcId="{3C1A45E5-174E-4A2C-A0E1-FF5B60EFFBD7}" destId="{D80DCC51-E681-41E7-A030-A2F9CE6916C8}" srcOrd="0" destOrd="0" presId="urn:microsoft.com/office/officeart/2005/8/layout/hierarchy1"/>
    <dgm:cxn modelId="{1293DFE0-5AA7-47DA-B441-19EB86990573}" type="presParOf" srcId="{D80DCC51-E681-41E7-A030-A2F9CE6916C8}" destId="{9F30916D-44ED-4A50-BEBD-6461921D371F}" srcOrd="0" destOrd="0" presId="urn:microsoft.com/office/officeart/2005/8/layout/hierarchy1"/>
    <dgm:cxn modelId="{A0FC837D-8495-438C-AB36-17999F3EB793}" type="presParOf" srcId="{D80DCC51-E681-41E7-A030-A2F9CE6916C8}" destId="{F5CC363F-F4CF-425A-8811-6458D8161B3F}" srcOrd="1" destOrd="0" presId="urn:microsoft.com/office/officeart/2005/8/layout/hierarchy1"/>
    <dgm:cxn modelId="{2A1AFABF-5B55-421F-899D-C67C3AE74419}" type="presParOf" srcId="{3C1A45E5-174E-4A2C-A0E1-FF5B60EFFBD7}" destId="{F202601C-BD91-488C-980F-ABD9FDA99083}" srcOrd="1" destOrd="0" presId="urn:microsoft.com/office/officeart/2005/8/layout/hierarchy1"/>
    <dgm:cxn modelId="{6150E0A4-0C8B-4DB5-B484-0A690D1043E0}" type="presParOf" srcId="{F202601C-BD91-488C-980F-ABD9FDA99083}" destId="{387FC895-8DB7-43F4-A434-92599EEC866A}" srcOrd="0" destOrd="0" presId="urn:microsoft.com/office/officeart/2005/8/layout/hierarchy1"/>
    <dgm:cxn modelId="{EBC1F58B-EEB8-456F-AE2F-BC5089D7987D}" type="presParOf" srcId="{F202601C-BD91-488C-980F-ABD9FDA99083}" destId="{C338BFEA-1B31-4AD8-921A-0481D923D3DF}" srcOrd="1" destOrd="0" presId="urn:microsoft.com/office/officeart/2005/8/layout/hierarchy1"/>
    <dgm:cxn modelId="{C0308CB5-081C-4FFA-9807-FE7AD0D3E09C}" type="presParOf" srcId="{C338BFEA-1B31-4AD8-921A-0481D923D3DF}" destId="{5B002920-07F2-4C57-B815-89F221DB7EE9}" srcOrd="0" destOrd="0" presId="urn:microsoft.com/office/officeart/2005/8/layout/hierarchy1"/>
    <dgm:cxn modelId="{DE4A9454-CAC0-4C12-92E3-557909A02EAB}" type="presParOf" srcId="{5B002920-07F2-4C57-B815-89F221DB7EE9}" destId="{D1643161-B204-462C-AD34-BE457B093F7E}" srcOrd="0" destOrd="0" presId="urn:microsoft.com/office/officeart/2005/8/layout/hierarchy1"/>
    <dgm:cxn modelId="{191EB2BA-E254-40BB-BB4B-92A11099DBBD}" type="presParOf" srcId="{5B002920-07F2-4C57-B815-89F221DB7EE9}" destId="{73493EAF-8357-474D-A9AE-D23DAC6E97C3}" srcOrd="1" destOrd="0" presId="urn:microsoft.com/office/officeart/2005/8/layout/hierarchy1"/>
    <dgm:cxn modelId="{508D2F77-D019-44A1-BDEA-55C9A822C29D}" type="presParOf" srcId="{C338BFEA-1B31-4AD8-921A-0481D923D3DF}" destId="{4704280E-245E-4E0A-8294-9AC23A4FE0C9}" srcOrd="1" destOrd="0" presId="urn:microsoft.com/office/officeart/2005/8/layout/hierarchy1"/>
    <dgm:cxn modelId="{58B50FF4-8837-49D6-9ACF-20136F57946C}" type="presParOf" srcId="{F202601C-BD91-488C-980F-ABD9FDA99083}" destId="{72A00044-3117-4DBA-9738-CCB37C18BB69}" srcOrd="2" destOrd="0" presId="urn:microsoft.com/office/officeart/2005/8/layout/hierarchy1"/>
    <dgm:cxn modelId="{C4275063-B4A7-4267-9AD1-EFABF22B19A4}" type="presParOf" srcId="{F202601C-BD91-488C-980F-ABD9FDA99083}" destId="{10154DD4-6331-45B6-B369-A7A8AC6EC416}" srcOrd="3" destOrd="0" presId="urn:microsoft.com/office/officeart/2005/8/layout/hierarchy1"/>
    <dgm:cxn modelId="{D5ACE394-01FF-4B66-BD21-0B7FC70AE875}" type="presParOf" srcId="{10154DD4-6331-45B6-B369-A7A8AC6EC416}" destId="{1C0C21E6-E0EB-4C93-9C84-3110E1149BEE}" srcOrd="0" destOrd="0" presId="urn:microsoft.com/office/officeart/2005/8/layout/hierarchy1"/>
    <dgm:cxn modelId="{FC7595E1-9055-411C-96A9-4B388A478990}" type="presParOf" srcId="{1C0C21E6-E0EB-4C93-9C84-3110E1149BEE}" destId="{0E499E53-6F82-4F29-B7F2-DF81D4714003}" srcOrd="0" destOrd="0" presId="urn:microsoft.com/office/officeart/2005/8/layout/hierarchy1"/>
    <dgm:cxn modelId="{FE92934D-3E9D-4565-86B7-089DDE53B177}" type="presParOf" srcId="{1C0C21E6-E0EB-4C93-9C84-3110E1149BEE}" destId="{FEBA64B8-7F3F-400B-9ADD-898C6CF9C07A}" srcOrd="1" destOrd="0" presId="urn:microsoft.com/office/officeart/2005/8/layout/hierarchy1"/>
    <dgm:cxn modelId="{86475C53-5269-43FC-871C-E469E057E7E4}" type="presParOf" srcId="{10154DD4-6331-45B6-B369-A7A8AC6EC416}" destId="{447F1CA8-D8AD-4E97-A823-1BB1AD2C634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8DC87F-87C4-462F-A238-B26B9323492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PE"/>
        </a:p>
      </dgm:t>
    </dgm:pt>
    <dgm:pt modelId="{6854059F-A749-4A85-A90C-D7083CDF2DD8}">
      <dgm:prSet phldrT="[Texto]"/>
      <dgm:spPr/>
      <dgm:t>
        <a:bodyPr/>
        <a:lstStyle/>
        <a:p>
          <a:r>
            <a:rPr lang="es-PE" dirty="0"/>
            <a:t>TIPOS DE CORTES PARALELOS</a:t>
          </a:r>
        </a:p>
      </dgm:t>
    </dgm:pt>
    <dgm:pt modelId="{A19DDDB1-F5BD-4E0D-B08D-57ADB7A50E11}" type="parTrans" cxnId="{1E478A5B-592C-4A12-9B5D-A8D5973603B1}">
      <dgm:prSet/>
      <dgm:spPr/>
      <dgm:t>
        <a:bodyPr/>
        <a:lstStyle/>
        <a:p>
          <a:endParaRPr lang="es-PE"/>
        </a:p>
      </dgm:t>
    </dgm:pt>
    <dgm:pt modelId="{BD622B86-8356-476E-8935-B5A7184A344A}" type="sibTrans" cxnId="{1E478A5B-592C-4A12-9B5D-A8D5973603B1}">
      <dgm:prSet/>
      <dgm:spPr/>
      <dgm:t>
        <a:bodyPr/>
        <a:lstStyle/>
        <a:p>
          <a:endParaRPr lang="es-PE"/>
        </a:p>
      </dgm:t>
    </dgm:pt>
    <dgm:pt modelId="{E14880FC-4677-4839-A034-C33FC6F8F147}">
      <dgm:prSet phldrT="[Texto]"/>
      <dgm:spPr/>
      <dgm:t>
        <a:bodyPr/>
        <a:lstStyle/>
        <a:p>
          <a:r>
            <a:rPr lang="es-PE" dirty="0"/>
            <a:t>1. Corte Quemado</a:t>
          </a:r>
        </a:p>
      </dgm:t>
    </dgm:pt>
    <dgm:pt modelId="{B5C55E51-7A41-4032-9722-741619AB46C1}" type="parTrans" cxnId="{D5585959-034A-4FE5-99B8-B3542A98864D}">
      <dgm:prSet/>
      <dgm:spPr/>
      <dgm:t>
        <a:bodyPr/>
        <a:lstStyle/>
        <a:p>
          <a:endParaRPr lang="es-PE"/>
        </a:p>
      </dgm:t>
    </dgm:pt>
    <dgm:pt modelId="{EDEAF735-5C16-4BF7-B7DD-8AE3470371B9}" type="sibTrans" cxnId="{D5585959-034A-4FE5-99B8-B3542A98864D}">
      <dgm:prSet/>
      <dgm:spPr/>
      <dgm:t>
        <a:bodyPr/>
        <a:lstStyle/>
        <a:p>
          <a:endParaRPr lang="es-PE"/>
        </a:p>
      </dgm:t>
    </dgm:pt>
    <dgm:pt modelId="{D325F4D8-04F8-45CA-B6AC-976C66BA0781}">
      <dgm:prSet phldrT="[Texto]"/>
      <dgm:spPr/>
      <dgm:t>
        <a:bodyPr/>
        <a:lstStyle/>
        <a:p>
          <a:r>
            <a:rPr lang="es-PE" dirty="0"/>
            <a:t>2. Cortes Cilíndrico con taladros de alivio</a:t>
          </a:r>
        </a:p>
      </dgm:t>
    </dgm:pt>
    <dgm:pt modelId="{ABE8CD6F-72D7-49D9-BA79-1232814ED4B4}" type="parTrans" cxnId="{1DF4891F-61B5-47D0-9458-A49384DC154F}">
      <dgm:prSet/>
      <dgm:spPr/>
      <dgm:t>
        <a:bodyPr/>
        <a:lstStyle/>
        <a:p>
          <a:endParaRPr lang="es-PE"/>
        </a:p>
      </dgm:t>
    </dgm:pt>
    <dgm:pt modelId="{DEFB4811-9C79-4322-ABE5-891CB170AB98}" type="sibTrans" cxnId="{1DF4891F-61B5-47D0-9458-A49384DC154F}">
      <dgm:prSet/>
      <dgm:spPr/>
      <dgm:t>
        <a:bodyPr/>
        <a:lstStyle/>
        <a:p>
          <a:endParaRPr lang="es-PE"/>
        </a:p>
      </dgm:t>
    </dgm:pt>
    <dgm:pt modelId="{7A9098B0-7D45-4D57-8EB4-657CA65B732A}">
      <dgm:prSet phldrT="[Texto]"/>
      <dgm:spPr/>
      <dgm:t>
        <a:bodyPr/>
        <a:lstStyle/>
        <a:p>
          <a:r>
            <a:rPr lang="es-PE" dirty="0"/>
            <a:t>3. Cortes Escalonados por tajadas horizontales</a:t>
          </a:r>
        </a:p>
      </dgm:t>
    </dgm:pt>
    <dgm:pt modelId="{DFF532B9-10DC-43F2-A334-079960F143E8}" type="parTrans" cxnId="{5799F571-FD05-444F-AE99-D576C9B8E29E}">
      <dgm:prSet/>
      <dgm:spPr/>
      <dgm:t>
        <a:bodyPr/>
        <a:lstStyle/>
        <a:p>
          <a:endParaRPr lang="es-PE"/>
        </a:p>
      </dgm:t>
    </dgm:pt>
    <dgm:pt modelId="{A99E0B7D-2F5D-4001-A6EB-9B54E6C36BCC}" type="sibTrans" cxnId="{5799F571-FD05-444F-AE99-D576C9B8E29E}">
      <dgm:prSet/>
      <dgm:spPr/>
      <dgm:t>
        <a:bodyPr/>
        <a:lstStyle/>
        <a:p>
          <a:endParaRPr lang="es-PE"/>
        </a:p>
      </dgm:t>
    </dgm:pt>
    <dgm:pt modelId="{CB882C4C-3D4E-48AA-85BB-0EBB1F1199D3}">
      <dgm:prSet phldrT="[Texto]"/>
      <dgm:spPr/>
      <dgm:t>
        <a:bodyPr/>
        <a:lstStyle/>
        <a:p>
          <a:r>
            <a:rPr lang="es-PE" dirty="0"/>
            <a:t>Arranque Cilíndrico de doble espiral</a:t>
          </a:r>
        </a:p>
      </dgm:t>
    </dgm:pt>
    <dgm:pt modelId="{8FD8CA9D-BC35-4983-B701-28525EF18FEA}" type="parTrans" cxnId="{63326E9E-960A-47B9-A733-02F3C52735AC}">
      <dgm:prSet/>
      <dgm:spPr/>
      <dgm:t>
        <a:bodyPr/>
        <a:lstStyle/>
        <a:p>
          <a:endParaRPr lang="es-PE"/>
        </a:p>
      </dgm:t>
    </dgm:pt>
    <dgm:pt modelId="{50DD2D4F-93C6-439B-9934-73BF476F93EC}" type="sibTrans" cxnId="{63326E9E-960A-47B9-A733-02F3C52735AC}">
      <dgm:prSet/>
      <dgm:spPr/>
      <dgm:t>
        <a:bodyPr/>
        <a:lstStyle/>
        <a:p>
          <a:endParaRPr lang="es-PE"/>
        </a:p>
      </dgm:t>
    </dgm:pt>
    <dgm:pt modelId="{8248C5C2-C62D-4B5F-9430-FBFE54FE0E6E}">
      <dgm:prSet phldrT="[Texto]"/>
      <dgm:spPr/>
      <dgm:t>
        <a:bodyPr/>
        <a:lstStyle/>
        <a:p>
          <a:r>
            <a:rPr lang="es-PE" dirty="0"/>
            <a:t>Arranque </a:t>
          </a:r>
          <a:r>
            <a:rPr lang="es-PE" dirty="0" err="1"/>
            <a:t>Coromant</a:t>
          </a:r>
          <a:endParaRPr lang="es-PE" dirty="0"/>
        </a:p>
      </dgm:t>
    </dgm:pt>
    <dgm:pt modelId="{84115A49-0A98-4B2E-AB7C-4DF95019F0A8}" type="parTrans" cxnId="{4538D917-42C8-48DE-A591-2E0EB10294C0}">
      <dgm:prSet/>
      <dgm:spPr/>
      <dgm:t>
        <a:bodyPr/>
        <a:lstStyle/>
        <a:p>
          <a:endParaRPr lang="es-PE"/>
        </a:p>
      </dgm:t>
    </dgm:pt>
    <dgm:pt modelId="{3D1D1BB3-FB59-4C5C-AFB3-6A635EE155F3}" type="sibTrans" cxnId="{4538D917-42C8-48DE-A591-2E0EB10294C0}">
      <dgm:prSet/>
      <dgm:spPr/>
      <dgm:t>
        <a:bodyPr/>
        <a:lstStyle/>
        <a:p>
          <a:endParaRPr lang="es-PE"/>
        </a:p>
      </dgm:t>
    </dgm:pt>
    <dgm:pt modelId="{19A15324-3C89-48B7-AC05-CE9FB539AB24}">
      <dgm:prSet phldrT="[Texto]"/>
      <dgm:spPr/>
      <dgm:t>
        <a:bodyPr/>
        <a:lstStyle/>
        <a:p>
          <a:r>
            <a:rPr lang="es-PE" dirty="0"/>
            <a:t>Arranque </a:t>
          </a:r>
          <a:r>
            <a:rPr lang="es-PE" dirty="0" err="1"/>
            <a:t>Fagersta</a:t>
          </a:r>
          <a:endParaRPr lang="es-PE" dirty="0"/>
        </a:p>
      </dgm:t>
    </dgm:pt>
    <dgm:pt modelId="{58E007EF-8266-446E-BD31-DB549F5C74F8}" type="parTrans" cxnId="{B9C6CCCD-097A-43A0-8989-D88EC7C294DF}">
      <dgm:prSet/>
      <dgm:spPr/>
      <dgm:t>
        <a:bodyPr/>
        <a:lstStyle/>
        <a:p>
          <a:endParaRPr lang="es-PE"/>
        </a:p>
      </dgm:t>
    </dgm:pt>
    <dgm:pt modelId="{A0766262-DD67-4BDC-B7AA-1A106EBC77D2}" type="sibTrans" cxnId="{B9C6CCCD-097A-43A0-8989-D88EC7C294DF}">
      <dgm:prSet/>
      <dgm:spPr/>
      <dgm:t>
        <a:bodyPr/>
        <a:lstStyle/>
        <a:p>
          <a:endParaRPr lang="es-PE"/>
        </a:p>
      </dgm:t>
    </dgm:pt>
    <dgm:pt modelId="{052DE5D7-6C2F-4367-B665-16DC09895381}">
      <dgm:prSet phldrT="[Texto]"/>
      <dgm:spPr/>
      <dgm:t>
        <a:bodyPr/>
        <a:lstStyle/>
        <a:p>
          <a:endParaRPr lang="es-PE" dirty="0"/>
        </a:p>
      </dgm:t>
    </dgm:pt>
    <dgm:pt modelId="{3B3E4693-A798-4B19-8612-2818E58FA333}" type="parTrans" cxnId="{2DFD0286-0A0F-411F-A659-9242409665EC}">
      <dgm:prSet/>
      <dgm:spPr/>
      <dgm:t>
        <a:bodyPr/>
        <a:lstStyle/>
        <a:p>
          <a:endParaRPr lang="es-PE"/>
        </a:p>
      </dgm:t>
    </dgm:pt>
    <dgm:pt modelId="{C394951D-1570-4099-BB1A-769270D83D4F}" type="sibTrans" cxnId="{2DFD0286-0A0F-411F-A659-9242409665EC}">
      <dgm:prSet/>
      <dgm:spPr/>
      <dgm:t>
        <a:bodyPr/>
        <a:lstStyle/>
        <a:p>
          <a:endParaRPr lang="es-PE"/>
        </a:p>
      </dgm:t>
    </dgm:pt>
    <dgm:pt modelId="{275E340C-07A0-4A59-AE1C-C368718A6CDC}">
      <dgm:prSet phldrT="[Texto]"/>
      <dgm:spPr/>
      <dgm:t>
        <a:bodyPr/>
        <a:lstStyle/>
        <a:p>
          <a:r>
            <a:rPr lang="es-PE" dirty="0"/>
            <a:t>Arranque de 4 secciones</a:t>
          </a:r>
        </a:p>
      </dgm:t>
    </dgm:pt>
    <dgm:pt modelId="{A4192A3D-CAC1-423E-9DD5-5B88FAB24093}" type="parTrans" cxnId="{E76EF310-3D77-4348-BC9C-E15BD5D68AC0}">
      <dgm:prSet/>
      <dgm:spPr/>
      <dgm:t>
        <a:bodyPr/>
        <a:lstStyle/>
        <a:p>
          <a:endParaRPr lang="es-PE"/>
        </a:p>
      </dgm:t>
    </dgm:pt>
    <dgm:pt modelId="{577ED87F-B557-4AE0-BE49-3A4B6122EFBC}" type="sibTrans" cxnId="{E76EF310-3D77-4348-BC9C-E15BD5D68AC0}">
      <dgm:prSet/>
      <dgm:spPr/>
      <dgm:t>
        <a:bodyPr/>
        <a:lstStyle/>
        <a:p>
          <a:endParaRPr lang="es-PE"/>
        </a:p>
      </dgm:t>
    </dgm:pt>
    <dgm:pt modelId="{7E9C7067-E2A5-4529-898B-F4235122F4AC}" type="pres">
      <dgm:prSet presAssocID="{BE8DC87F-87C4-462F-A238-B26B9323492E}" presName="hierChild1" presStyleCnt="0">
        <dgm:presLayoutVars>
          <dgm:chPref val="1"/>
          <dgm:dir/>
          <dgm:animOne val="branch"/>
          <dgm:animLvl val="lvl"/>
          <dgm:resizeHandles/>
        </dgm:presLayoutVars>
      </dgm:prSet>
      <dgm:spPr/>
    </dgm:pt>
    <dgm:pt modelId="{312041DC-B08E-498C-85B5-794B81B43502}" type="pres">
      <dgm:prSet presAssocID="{6854059F-A749-4A85-A90C-D7083CDF2DD8}" presName="hierRoot1" presStyleCnt="0"/>
      <dgm:spPr/>
    </dgm:pt>
    <dgm:pt modelId="{B4C4BCA1-48A4-4511-AC42-96A4CF5AF7B3}" type="pres">
      <dgm:prSet presAssocID="{6854059F-A749-4A85-A90C-D7083CDF2DD8}" presName="composite" presStyleCnt="0"/>
      <dgm:spPr/>
    </dgm:pt>
    <dgm:pt modelId="{AEEF0633-87BE-4F19-A8B5-F020AEF4CDC9}" type="pres">
      <dgm:prSet presAssocID="{6854059F-A749-4A85-A90C-D7083CDF2DD8}" presName="background" presStyleLbl="node0" presStyleIdx="0" presStyleCnt="1"/>
      <dgm:spPr/>
    </dgm:pt>
    <dgm:pt modelId="{70D25455-7FD5-46F8-AE6D-CA2A251CC47B}" type="pres">
      <dgm:prSet presAssocID="{6854059F-A749-4A85-A90C-D7083CDF2DD8}" presName="text" presStyleLbl="fgAcc0" presStyleIdx="0" presStyleCnt="1">
        <dgm:presLayoutVars>
          <dgm:chPref val="3"/>
        </dgm:presLayoutVars>
      </dgm:prSet>
      <dgm:spPr/>
    </dgm:pt>
    <dgm:pt modelId="{033FA992-37BB-4FD2-8E05-65A3043DAC46}" type="pres">
      <dgm:prSet presAssocID="{6854059F-A749-4A85-A90C-D7083CDF2DD8}" presName="hierChild2" presStyleCnt="0"/>
      <dgm:spPr/>
    </dgm:pt>
    <dgm:pt modelId="{E4AD028E-4EA2-4951-948D-A8F35D9B6E30}" type="pres">
      <dgm:prSet presAssocID="{B5C55E51-7A41-4032-9722-741619AB46C1}" presName="Name10" presStyleLbl="parChTrans1D2" presStyleIdx="0" presStyleCnt="3"/>
      <dgm:spPr/>
    </dgm:pt>
    <dgm:pt modelId="{54BDECF5-91AC-4991-8045-533F51464C6F}" type="pres">
      <dgm:prSet presAssocID="{E14880FC-4677-4839-A034-C33FC6F8F147}" presName="hierRoot2" presStyleCnt="0"/>
      <dgm:spPr/>
    </dgm:pt>
    <dgm:pt modelId="{85FA1DE8-67FE-4CC2-918F-AD267E034C76}" type="pres">
      <dgm:prSet presAssocID="{E14880FC-4677-4839-A034-C33FC6F8F147}" presName="composite2" presStyleCnt="0"/>
      <dgm:spPr/>
    </dgm:pt>
    <dgm:pt modelId="{5EFA854F-8261-412C-A39B-A2DE2EAC337B}" type="pres">
      <dgm:prSet presAssocID="{E14880FC-4677-4839-A034-C33FC6F8F147}" presName="background2" presStyleLbl="node2" presStyleIdx="0" presStyleCnt="3"/>
      <dgm:spPr/>
    </dgm:pt>
    <dgm:pt modelId="{D3D7E24B-2D1D-46F1-8E29-13940C84CD35}" type="pres">
      <dgm:prSet presAssocID="{E14880FC-4677-4839-A034-C33FC6F8F147}" presName="text2" presStyleLbl="fgAcc2" presStyleIdx="0" presStyleCnt="3">
        <dgm:presLayoutVars>
          <dgm:chPref val="3"/>
        </dgm:presLayoutVars>
      </dgm:prSet>
      <dgm:spPr/>
    </dgm:pt>
    <dgm:pt modelId="{EC25486C-28E0-4FFD-8E08-E645D8C7B215}" type="pres">
      <dgm:prSet presAssocID="{E14880FC-4677-4839-A034-C33FC6F8F147}" presName="hierChild3" presStyleCnt="0"/>
      <dgm:spPr/>
    </dgm:pt>
    <dgm:pt modelId="{FD6F00B1-FD0A-4E45-AFE0-6867F86A5CE8}" type="pres">
      <dgm:prSet presAssocID="{ABE8CD6F-72D7-49D9-BA79-1232814ED4B4}" presName="Name10" presStyleLbl="parChTrans1D2" presStyleIdx="1" presStyleCnt="3"/>
      <dgm:spPr/>
    </dgm:pt>
    <dgm:pt modelId="{8C5C26C1-296B-4193-AAF8-8B2F344B0323}" type="pres">
      <dgm:prSet presAssocID="{D325F4D8-04F8-45CA-B6AC-976C66BA0781}" presName="hierRoot2" presStyleCnt="0"/>
      <dgm:spPr/>
    </dgm:pt>
    <dgm:pt modelId="{BA47ECA3-0246-466C-8F56-D2EA2A8645AE}" type="pres">
      <dgm:prSet presAssocID="{D325F4D8-04F8-45CA-B6AC-976C66BA0781}" presName="composite2" presStyleCnt="0"/>
      <dgm:spPr/>
    </dgm:pt>
    <dgm:pt modelId="{A0852DB1-E626-40CC-B337-E9FB8DE83335}" type="pres">
      <dgm:prSet presAssocID="{D325F4D8-04F8-45CA-B6AC-976C66BA0781}" presName="background2" presStyleLbl="node2" presStyleIdx="1" presStyleCnt="3"/>
      <dgm:spPr/>
    </dgm:pt>
    <dgm:pt modelId="{4E5CEFD2-5754-4CF9-93DA-81E52EAE07CF}" type="pres">
      <dgm:prSet presAssocID="{D325F4D8-04F8-45CA-B6AC-976C66BA0781}" presName="text2" presStyleLbl="fgAcc2" presStyleIdx="1" presStyleCnt="3">
        <dgm:presLayoutVars>
          <dgm:chPref val="3"/>
        </dgm:presLayoutVars>
      </dgm:prSet>
      <dgm:spPr/>
    </dgm:pt>
    <dgm:pt modelId="{A9433D9A-40C2-4402-98B9-2D3B71303885}" type="pres">
      <dgm:prSet presAssocID="{D325F4D8-04F8-45CA-B6AC-976C66BA0781}" presName="hierChild3" presStyleCnt="0"/>
      <dgm:spPr/>
    </dgm:pt>
    <dgm:pt modelId="{466D73D0-5DAE-4D37-9540-77B4E7BA8B77}" type="pres">
      <dgm:prSet presAssocID="{A4192A3D-CAC1-423E-9DD5-5B88FAB24093}" presName="Name17" presStyleLbl="parChTrans1D3" presStyleIdx="0" presStyleCnt="5"/>
      <dgm:spPr/>
    </dgm:pt>
    <dgm:pt modelId="{4F88F13E-ECBE-4949-8C1A-FD11CB1B6098}" type="pres">
      <dgm:prSet presAssocID="{275E340C-07A0-4A59-AE1C-C368718A6CDC}" presName="hierRoot3" presStyleCnt="0"/>
      <dgm:spPr/>
    </dgm:pt>
    <dgm:pt modelId="{0F62B54D-382C-4705-B8EB-35F820F88556}" type="pres">
      <dgm:prSet presAssocID="{275E340C-07A0-4A59-AE1C-C368718A6CDC}" presName="composite3" presStyleCnt="0"/>
      <dgm:spPr/>
    </dgm:pt>
    <dgm:pt modelId="{EAA40393-9F27-4F92-855F-C38B5622613F}" type="pres">
      <dgm:prSet presAssocID="{275E340C-07A0-4A59-AE1C-C368718A6CDC}" presName="background3" presStyleLbl="node3" presStyleIdx="0" presStyleCnt="5"/>
      <dgm:spPr/>
    </dgm:pt>
    <dgm:pt modelId="{2B0B418C-03C5-46E9-AB89-93999E7FFC18}" type="pres">
      <dgm:prSet presAssocID="{275E340C-07A0-4A59-AE1C-C368718A6CDC}" presName="text3" presStyleLbl="fgAcc3" presStyleIdx="0" presStyleCnt="5">
        <dgm:presLayoutVars>
          <dgm:chPref val="3"/>
        </dgm:presLayoutVars>
      </dgm:prSet>
      <dgm:spPr/>
    </dgm:pt>
    <dgm:pt modelId="{9B96A977-1BAF-4180-8168-AEC9018E5FF6}" type="pres">
      <dgm:prSet presAssocID="{275E340C-07A0-4A59-AE1C-C368718A6CDC}" presName="hierChild4" presStyleCnt="0"/>
      <dgm:spPr/>
    </dgm:pt>
    <dgm:pt modelId="{A734585A-69BA-4673-9B71-785989080BC0}" type="pres">
      <dgm:prSet presAssocID="{8FD8CA9D-BC35-4983-B701-28525EF18FEA}" presName="Name17" presStyleLbl="parChTrans1D3" presStyleIdx="1" presStyleCnt="5"/>
      <dgm:spPr/>
    </dgm:pt>
    <dgm:pt modelId="{E900331A-B957-4A3A-BF55-57E1CD37687A}" type="pres">
      <dgm:prSet presAssocID="{CB882C4C-3D4E-48AA-85BB-0EBB1F1199D3}" presName="hierRoot3" presStyleCnt="0"/>
      <dgm:spPr/>
    </dgm:pt>
    <dgm:pt modelId="{C6D633B4-A21D-4406-865C-E469880EE3AF}" type="pres">
      <dgm:prSet presAssocID="{CB882C4C-3D4E-48AA-85BB-0EBB1F1199D3}" presName="composite3" presStyleCnt="0"/>
      <dgm:spPr/>
    </dgm:pt>
    <dgm:pt modelId="{474211F5-6829-4D64-B952-FFB251D755A9}" type="pres">
      <dgm:prSet presAssocID="{CB882C4C-3D4E-48AA-85BB-0EBB1F1199D3}" presName="background3" presStyleLbl="node3" presStyleIdx="1" presStyleCnt="5"/>
      <dgm:spPr/>
    </dgm:pt>
    <dgm:pt modelId="{BC424A34-8D6D-4F71-BA15-EAB67D5D9B66}" type="pres">
      <dgm:prSet presAssocID="{CB882C4C-3D4E-48AA-85BB-0EBB1F1199D3}" presName="text3" presStyleLbl="fgAcc3" presStyleIdx="1" presStyleCnt="5">
        <dgm:presLayoutVars>
          <dgm:chPref val="3"/>
        </dgm:presLayoutVars>
      </dgm:prSet>
      <dgm:spPr/>
    </dgm:pt>
    <dgm:pt modelId="{7B4DFFA3-3FF0-4A8B-A3D2-823FA1317FB2}" type="pres">
      <dgm:prSet presAssocID="{CB882C4C-3D4E-48AA-85BB-0EBB1F1199D3}" presName="hierChild4" presStyleCnt="0"/>
      <dgm:spPr/>
    </dgm:pt>
    <dgm:pt modelId="{2C017C1D-7CF4-4C37-99EB-364E838B13E0}" type="pres">
      <dgm:prSet presAssocID="{84115A49-0A98-4B2E-AB7C-4DF95019F0A8}" presName="Name17" presStyleLbl="parChTrans1D3" presStyleIdx="2" presStyleCnt="5"/>
      <dgm:spPr/>
    </dgm:pt>
    <dgm:pt modelId="{2D73F171-C9D9-4BB0-9170-ECDFB3B7BA29}" type="pres">
      <dgm:prSet presAssocID="{8248C5C2-C62D-4B5F-9430-FBFE54FE0E6E}" presName="hierRoot3" presStyleCnt="0"/>
      <dgm:spPr/>
    </dgm:pt>
    <dgm:pt modelId="{FC4740EC-E73C-40A1-858A-29704F8E3F3F}" type="pres">
      <dgm:prSet presAssocID="{8248C5C2-C62D-4B5F-9430-FBFE54FE0E6E}" presName="composite3" presStyleCnt="0"/>
      <dgm:spPr/>
    </dgm:pt>
    <dgm:pt modelId="{1EB1AE26-AE42-4EA0-BA38-A93FCBDD7F4D}" type="pres">
      <dgm:prSet presAssocID="{8248C5C2-C62D-4B5F-9430-FBFE54FE0E6E}" presName="background3" presStyleLbl="node3" presStyleIdx="2" presStyleCnt="5"/>
      <dgm:spPr/>
    </dgm:pt>
    <dgm:pt modelId="{3E87E647-6DC5-446B-BDF4-FAA05BE4BB55}" type="pres">
      <dgm:prSet presAssocID="{8248C5C2-C62D-4B5F-9430-FBFE54FE0E6E}" presName="text3" presStyleLbl="fgAcc3" presStyleIdx="2" presStyleCnt="5">
        <dgm:presLayoutVars>
          <dgm:chPref val="3"/>
        </dgm:presLayoutVars>
      </dgm:prSet>
      <dgm:spPr/>
    </dgm:pt>
    <dgm:pt modelId="{5EB63637-4F24-429C-81C4-962E972531AF}" type="pres">
      <dgm:prSet presAssocID="{8248C5C2-C62D-4B5F-9430-FBFE54FE0E6E}" presName="hierChild4" presStyleCnt="0"/>
      <dgm:spPr/>
    </dgm:pt>
    <dgm:pt modelId="{C46B5577-F59A-4267-BEBB-B5CF3A8EB183}" type="pres">
      <dgm:prSet presAssocID="{58E007EF-8266-446E-BD31-DB549F5C74F8}" presName="Name17" presStyleLbl="parChTrans1D3" presStyleIdx="3" presStyleCnt="5"/>
      <dgm:spPr/>
    </dgm:pt>
    <dgm:pt modelId="{C1D33BB8-016B-411B-BADA-3F80CD64E479}" type="pres">
      <dgm:prSet presAssocID="{19A15324-3C89-48B7-AC05-CE9FB539AB24}" presName="hierRoot3" presStyleCnt="0"/>
      <dgm:spPr/>
    </dgm:pt>
    <dgm:pt modelId="{A223CB1D-AFB2-4188-9A62-FCEF2BCA27DC}" type="pres">
      <dgm:prSet presAssocID="{19A15324-3C89-48B7-AC05-CE9FB539AB24}" presName="composite3" presStyleCnt="0"/>
      <dgm:spPr/>
    </dgm:pt>
    <dgm:pt modelId="{4891F6A2-7AC3-4148-8B99-E2E8BA684F7A}" type="pres">
      <dgm:prSet presAssocID="{19A15324-3C89-48B7-AC05-CE9FB539AB24}" presName="background3" presStyleLbl="node3" presStyleIdx="3" presStyleCnt="5"/>
      <dgm:spPr/>
    </dgm:pt>
    <dgm:pt modelId="{A97938D0-D76A-40F0-8DE0-24F6BBBF01FD}" type="pres">
      <dgm:prSet presAssocID="{19A15324-3C89-48B7-AC05-CE9FB539AB24}" presName="text3" presStyleLbl="fgAcc3" presStyleIdx="3" presStyleCnt="5">
        <dgm:presLayoutVars>
          <dgm:chPref val="3"/>
        </dgm:presLayoutVars>
      </dgm:prSet>
      <dgm:spPr/>
    </dgm:pt>
    <dgm:pt modelId="{4FF6D462-1891-48C1-8A84-6BCA2F05B500}" type="pres">
      <dgm:prSet presAssocID="{19A15324-3C89-48B7-AC05-CE9FB539AB24}" presName="hierChild4" presStyleCnt="0"/>
      <dgm:spPr/>
    </dgm:pt>
    <dgm:pt modelId="{66B8174A-854F-444F-8880-3FECFD888A60}" type="pres">
      <dgm:prSet presAssocID="{3B3E4693-A798-4B19-8612-2818E58FA333}" presName="Name17" presStyleLbl="parChTrans1D3" presStyleIdx="4" presStyleCnt="5"/>
      <dgm:spPr/>
    </dgm:pt>
    <dgm:pt modelId="{01CF9007-2CFB-43BA-B74C-EF92DE454BD2}" type="pres">
      <dgm:prSet presAssocID="{052DE5D7-6C2F-4367-B665-16DC09895381}" presName="hierRoot3" presStyleCnt="0"/>
      <dgm:spPr/>
    </dgm:pt>
    <dgm:pt modelId="{0127376C-C2D0-433A-8629-A1092F104F4E}" type="pres">
      <dgm:prSet presAssocID="{052DE5D7-6C2F-4367-B665-16DC09895381}" presName="composite3" presStyleCnt="0"/>
      <dgm:spPr/>
    </dgm:pt>
    <dgm:pt modelId="{8AA55B08-0DB8-4E11-A785-97655F1DF9A0}" type="pres">
      <dgm:prSet presAssocID="{052DE5D7-6C2F-4367-B665-16DC09895381}" presName="background3" presStyleLbl="node3" presStyleIdx="4" presStyleCnt="5"/>
      <dgm:spPr/>
    </dgm:pt>
    <dgm:pt modelId="{0725821D-DAAC-41BB-A681-4CE2A9B8BEC9}" type="pres">
      <dgm:prSet presAssocID="{052DE5D7-6C2F-4367-B665-16DC09895381}" presName="text3" presStyleLbl="fgAcc3" presStyleIdx="4" presStyleCnt="5">
        <dgm:presLayoutVars>
          <dgm:chPref val="3"/>
        </dgm:presLayoutVars>
      </dgm:prSet>
      <dgm:spPr/>
    </dgm:pt>
    <dgm:pt modelId="{2D38BE79-ED21-49BE-A276-B3E95D86C1FA}" type="pres">
      <dgm:prSet presAssocID="{052DE5D7-6C2F-4367-B665-16DC09895381}" presName="hierChild4" presStyleCnt="0"/>
      <dgm:spPr/>
    </dgm:pt>
    <dgm:pt modelId="{A306A2E7-C379-4CE3-869D-538B10B1E267}" type="pres">
      <dgm:prSet presAssocID="{DFF532B9-10DC-43F2-A334-079960F143E8}" presName="Name10" presStyleLbl="parChTrans1D2" presStyleIdx="2" presStyleCnt="3"/>
      <dgm:spPr/>
    </dgm:pt>
    <dgm:pt modelId="{3C1A45E5-174E-4A2C-A0E1-FF5B60EFFBD7}" type="pres">
      <dgm:prSet presAssocID="{7A9098B0-7D45-4D57-8EB4-657CA65B732A}" presName="hierRoot2" presStyleCnt="0"/>
      <dgm:spPr/>
    </dgm:pt>
    <dgm:pt modelId="{D80DCC51-E681-41E7-A030-A2F9CE6916C8}" type="pres">
      <dgm:prSet presAssocID="{7A9098B0-7D45-4D57-8EB4-657CA65B732A}" presName="composite2" presStyleCnt="0"/>
      <dgm:spPr/>
    </dgm:pt>
    <dgm:pt modelId="{9F30916D-44ED-4A50-BEBD-6461921D371F}" type="pres">
      <dgm:prSet presAssocID="{7A9098B0-7D45-4D57-8EB4-657CA65B732A}" presName="background2" presStyleLbl="node2" presStyleIdx="2" presStyleCnt="3"/>
      <dgm:spPr/>
    </dgm:pt>
    <dgm:pt modelId="{F5CC363F-F4CF-425A-8811-6458D8161B3F}" type="pres">
      <dgm:prSet presAssocID="{7A9098B0-7D45-4D57-8EB4-657CA65B732A}" presName="text2" presStyleLbl="fgAcc2" presStyleIdx="2" presStyleCnt="3">
        <dgm:presLayoutVars>
          <dgm:chPref val="3"/>
        </dgm:presLayoutVars>
      </dgm:prSet>
      <dgm:spPr/>
    </dgm:pt>
    <dgm:pt modelId="{F202601C-BD91-488C-980F-ABD9FDA99083}" type="pres">
      <dgm:prSet presAssocID="{7A9098B0-7D45-4D57-8EB4-657CA65B732A}" presName="hierChild3" presStyleCnt="0"/>
      <dgm:spPr/>
    </dgm:pt>
  </dgm:ptLst>
  <dgm:cxnLst>
    <dgm:cxn modelId="{8F044A06-79B7-4D80-90FB-5C01A7B17C1F}" type="presOf" srcId="{D325F4D8-04F8-45CA-B6AC-976C66BA0781}" destId="{4E5CEFD2-5754-4CF9-93DA-81E52EAE07CF}" srcOrd="0" destOrd="0" presId="urn:microsoft.com/office/officeart/2005/8/layout/hierarchy1"/>
    <dgm:cxn modelId="{E76EF310-3D77-4348-BC9C-E15BD5D68AC0}" srcId="{D325F4D8-04F8-45CA-B6AC-976C66BA0781}" destId="{275E340C-07A0-4A59-AE1C-C368718A6CDC}" srcOrd="0" destOrd="0" parTransId="{A4192A3D-CAC1-423E-9DD5-5B88FAB24093}" sibTransId="{577ED87F-B557-4AE0-BE49-3A4B6122EFBC}"/>
    <dgm:cxn modelId="{7B7C0317-0927-4B1E-A265-7060F4A2F804}" type="presOf" srcId="{7A9098B0-7D45-4D57-8EB4-657CA65B732A}" destId="{F5CC363F-F4CF-425A-8811-6458D8161B3F}" srcOrd="0" destOrd="0" presId="urn:microsoft.com/office/officeart/2005/8/layout/hierarchy1"/>
    <dgm:cxn modelId="{4538D917-42C8-48DE-A591-2E0EB10294C0}" srcId="{D325F4D8-04F8-45CA-B6AC-976C66BA0781}" destId="{8248C5C2-C62D-4B5F-9430-FBFE54FE0E6E}" srcOrd="2" destOrd="0" parTransId="{84115A49-0A98-4B2E-AB7C-4DF95019F0A8}" sibTransId="{3D1D1BB3-FB59-4C5C-AFB3-6A635EE155F3}"/>
    <dgm:cxn modelId="{1DF4891F-61B5-47D0-9458-A49384DC154F}" srcId="{6854059F-A749-4A85-A90C-D7083CDF2DD8}" destId="{D325F4D8-04F8-45CA-B6AC-976C66BA0781}" srcOrd="1" destOrd="0" parTransId="{ABE8CD6F-72D7-49D9-BA79-1232814ED4B4}" sibTransId="{DEFB4811-9C79-4322-ABE5-891CB170AB98}"/>
    <dgm:cxn modelId="{B7767C20-4F64-4C04-A486-EFF686B04B66}" type="presOf" srcId="{CB882C4C-3D4E-48AA-85BB-0EBB1F1199D3}" destId="{BC424A34-8D6D-4F71-BA15-EAB67D5D9B66}" srcOrd="0" destOrd="0" presId="urn:microsoft.com/office/officeart/2005/8/layout/hierarchy1"/>
    <dgm:cxn modelId="{80505D21-C03D-4A5A-A3DD-CF71D097E41D}" type="presOf" srcId="{8FD8CA9D-BC35-4983-B701-28525EF18FEA}" destId="{A734585A-69BA-4673-9B71-785989080BC0}" srcOrd="0" destOrd="0" presId="urn:microsoft.com/office/officeart/2005/8/layout/hierarchy1"/>
    <dgm:cxn modelId="{459F1E27-D04E-4AC6-8FF0-DB2E9B806D0D}" type="presOf" srcId="{B5C55E51-7A41-4032-9722-741619AB46C1}" destId="{E4AD028E-4EA2-4951-948D-A8F35D9B6E30}" srcOrd="0" destOrd="0" presId="urn:microsoft.com/office/officeart/2005/8/layout/hierarchy1"/>
    <dgm:cxn modelId="{CD25EC37-DC34-4AA6-80CB-E9F6609FCFB9}" type="presOf" srcId="{E14880FC-4677-4839-A034-C33FC6F8F147}" destId="{D3D7E24B-2D1D-46F1-8E29-13940C84CD35}" srcOrd="0" destOrd="0" presId="urn:microsoft.com/office/officeart/2005/8/layout/hierarchy1"/>
    <dgm:cxn modelId="{1AB08C3A-4E4B-4E2A-A89C-1779856CB507}" type="presOf" srcId="{A4192A3D-CAC1-423E-9DD5-5B88FAB24093}" destId="{466D73D0-5DAE-4D37-9540-77B4E7BA8B77}" srcOrd="0" destOrd="0" presId="urn:microsoft.com/office/officeart/2005/8/layout/hierarchy1"/>
    <dgm:cxn modelId="{1E478A5B-592C-4A12-9B5D-A8D5973603B1}" srcId="{BE8DC87F-87C4-462F-A238-B26B9323492E}" destId="{6854059F-A749-4A85-A90C-D7083CDF2DD8}" srcOrd="0" destOrd="0" parTransId="{A19DDDB1-F5BD-4E0D-B08D-57ADB7A50E11}" sibTransId="{BD622B86-8356-476E-8935-B5A7184A344A}"/>
    <dgm:cxn modelId="{5E55D967-6602-4A9C-97F9-54B0BE86C044}" type="presOf" srcId="{6854059F-A749-4A85-A90C-D7083CDF2DD8}" destId="{70D25455-7FD5-46F8-AE6D-CA2A251CC47B}" srcOrd="0" destOrd="0" presId="urn:microsoft.com/office/officeart/2005/8/layout/hierarchy1"/>
    <dgm:cxn modelId="{62552F4A-C079-4B14-9F13-5FD2C5A08173}" type="presOf" srcId="{3B3E4693-A798-4B19-8612-2818E58FA333}" destId="{66B8174A-854F-444F-8880-3FECFD888A60}" srcOrd="0" destOrd="0" presId="urn:microsoft.com/office/officeart/2005/8/layout/hierarchy1"/>
    <dgm:cxn modelId="{5799F571-FD05-444F-AE99-D576C9B8E29E}" srcId="{6854059F-A749-4A85-A90C-D7083CDF2DD8}" destId="{7A9098B0-7D45-4D57-8EB4-657CA65B732A}" srcOrd="2" destOrd="0" parTransId="{DFF532B9-10DC-43F2-A334-079960F143E8}" sibTransId="{A99E0B7D-2F5D-4001-A6EB-9B54E6C36BCC}"/>
    <dgm:cxn modelId="{34D5C858-635F-4063-8BDF-7E52708B1BB9}" type="presOf" srcId="{DFF532B9-10DC-43F2-A334-079960F143E8}" destId="{A306A2E7-C379-4CE3-869D-538B10B1E267}" srcOrd="0" destOrd="0" presId="urn:microsoft.com/office/officeart/2005/8/layout/hierarchy1"/>
    <dgm:cxn modelId="{D5585959-034A-4FE5-99B8-B3542A98864D}" srcId="{6854059F-A749-4A85-A90C-D7083CDF2DD8}" destId="{E14880FC-4677-4839-A034-C33FC6F8F147}" srcOrd="0" destOrd="0" parTransId="{B5C55E51-7A41-4032-9722-741619AB46C1}" sibTransId="{EDEAF735-5C16-4BF7-B7DD-8AE3470371B9}"/>
    <dgm:cxn modelId="{1A87877D-966D-41FF-8548-7B6273BF6191}" type="presOf" srcId="{8248C5C2-C62D-4B5F-9430-FBFE54FE0E6E}" destId="{3E87E647-6DC5-446B-BDF4-FAA05BE4BB55}" srcOrd="0" destOrd="0" presId="urn:microsoft.com/office/officeart/2005/8/layout/hierarchy1"/>
    <dgm:cxn modelId="{E3087C7E-A0A4-43FF-8B33-FF6CC1E2DBAF}" type="presOf" srcId="{BE8DC87F-87C4-462F-A238-B26B9323492E}" destId="{7E9C7067-E2A5-4529-898B-F4235122F4AC}" srcOrd="0" destOrd="0" presId="urn:microsoft.com/office/officeart/2005/8/layout/hierarchy1"/>
    <dgm:cxn modelId="{2DFD0286-0A0F-411F-A659-9242409665EC}" srcId="{D325F4D8-04F8-45CA-B6AC-976C66BA0781}" destId="{052DE5D7-6C2F-4367-B665-16DC09895381}" srcOrd="4" destOrd="0" parTransId="{3B3E4693-A798-4B19-8612-2818E58FA333}" sibTransId="{C394951D-1570-4099-BB1A-769270D83D4F}"/>
    <dgm:cxn modelId="{63326E9E-960A-47B9-A733-02F3C52735AC}" srcId="{D325F4D8-04F8-45CA-B6AC-976C66BA0781}" destId="{CB882C4C-3D4E-48AA-85BB-0EBB1F1199D3}" srcOrd="1" destOrd="0" parTransId="{8FD8CA9D-BC35-4983-B701-28525EF18FEA}" sibTransId="{50DD2D4F-93C6-439B-9934-73BF476F93EC}"/>
    <dgm:cxn modelId="{15C0CAA5-0B73-4281-958E-4A73B5D7779F}" type="presOf" srcId="{275E340C-07A0-4A59-AE1C-C368718A6CDC}" destId="{2B0B418C-03C5-46E9-AB89-93999E7FFC18}" srcOrd="0" destOrd="0" presId="urn:microsoft.com/office/officeart/2005/8/layout/hierarchy1"/>
    <dgm:cxn modelId="{4D0B76BC-CF6F-420C-B118-C67364A29003}" type="presOf" srcId="{052DE5D7-6C2F-4367-B665-16DC09895381}" destId="{0725821D-DAAC-41BB-A681-4CE2A9B8BEC9}" srcOrd="0" destOrd="0" presId="urn:microsoft.com/office/officeart/2005/8/layout/hierarchy1"/>
    <dgm:cxn modelId="{7295E4C8-5942-417C-ADBC-471F466E3578}" type="presOf" srcId="{84115A49-0A98-4B2E-AB7C-4DF95019F0A8}" destId="{2C017C1D-7CF4-4C37-99EB-364E838B13E0}" srcOrd="0" destOrd="0" presId="urn:microsoft.com/office/officeart/2005/8/layout/hierarchy1"/>
    <dgm:cxn modelId="{B9C6CCCD-097A-43A0-8989-D88EC7C294DF}" srcId="{D325F4D8-04F8-45CA-B6AC-976C66BA0781}" destId="{19A15324-3C89-48B7-AC05-CE9FB539AB24}" srcOrd="3" destOrd="0" parTransId="{58E007EF-8266-446E-BD31-DB549F5C74F8}" sibTransId="{A0766262-DD67-4BDC-B7AA-1A106EBC77D2}"/>
    <dgm:cxn modelId="{CE12B4DE-2D2C-4DA1-A30D-4F4790E6687F}" type="presOf" srcId="{58E007EF-8266-446E-BD31-DB549F5C74F8}" destId="{C46B5577-F59A-4267-BEBB-B5CF3A8EB183}" srcOrd="0" destOrd="0" presId="urn:microsoft.com/office/officeart/2005/8/layout/hierarchy1"/>
    <dgm:cxn modelId="{F732A3E1-EBC9-4FFF-92D9-FE30E5BBD522}" type="presOf" srcId="{19A15324-3C89-48B7-AC05-CE9FB539AB24}" destId="{A97938D0-D76A-40F0-8DE0-24F6BBBF01FD}" srcOrd="0" destOrd="0" presId="urn:microsoft.com/office/officeart/2005/8/layout/hierarchy1"/>
    <dgm:cxn modelId="{B07A4BE5-BD29-4613-AD7D-0606CFE67EA4}" type="presOf" srcId="{ABE8CD6F-72D7-49D9-BA79-1232814ED4B4}" destId="{FD6F00B1-FD0A-4E45-AFE0-6867F86A5CE8}" srcOrd="0" destOrd="0" presId="urn:microsoft.com/office/officeart/2005/8/layout/hierarchy1"/>
    <dgm:cxn modelId="{1FC145B5-2DA9-4758-9AB2-CF3F0FE2B04F}" type="presParOf" srcId="{7E9C7067-E2A5-4529-898B-F4235122F4AC}" destId="{312041DC-B08E-498C-85B5-794B81B43502}" srcOrd="0" destOrd="0" presId="urn:microsoft.com/office/officeart/2005/8/layout/hierarchy1"/>
    <dgm:cxn modelId="{1B1C6544-AC2C-4242-AADB-8C8553D2BC0B}" type="presParOf" srcId="{312041DC-B08E-498C-85B5-794B81B43502}" destId="{B4C4BCA1-48A4-4511-AC42-96A4CF5AF7B3}" srcOrd="0" destOrd="0" presId="urn:microsoft.com/office/officeart/2005/8/layout/hierarchy1"/>
    <dgm:cxn modelId="{D1E0DD69-FB39-4948-BB42-31F99CFC86B7}" type="presParOf" srcId="{B4C4BCA1-48A4-4511-AC42-96A4CF5AF7B3}" destId="{AEEF0633-87BE-4F19-A8B5-F020AEF4CDC9}" srcOrd="0" destOrd="0" presId="urn:microsoft.com/office/officeart/2005/8/layout/hierarchy1"/>
    <dgm:cxn modelId="{B06AE844-6708-420E-A398-B7F237B63006}" type="presParOf" srcId="{B4C4BCA1-48A4-4511-AC42-96A4CF5AF7B3}" destId="{70D25455-7FD5-46F8-AE6D-CA2A251CC47B}" srcOrd="1" destOrd="0" presId="urn:microsoft.com/office/officeart/2005/8/layout/hierarchy1"/>
    <dgm:cxn modelId="{7C74058E-3A86-413E-9695-EB6C326023AD}" type="presParOf" srcId="{312041DC-B08E-498C-85B5-794B81B43502}" destId="{033FA992-37BB-4FD2-8E05-65A3043DAC46}" srcOrd="1" destOrd="0" presId="urn:microsoft.com/office/officeart/2005/8/layout/hierarchy1"/>
    <dgm:cxn modelId="{02CF93C0-929C-45F0-81DC-4BA3BCEFB4F6}" type="presParOf" srcId="{033FA992-37BB-4FD2-8E05-65A3043DAC46}" destId="{E4AD028E-4EA2-4951-948D-A8F35D9B6E30}" srcOrd="0" destOrd="0" presId="urn:microsoft.com/office/officeart/2005/8/layout/hierarchy1"/>
    <dgm:cxn modelId="{040C5FCD-E8F8-4543-9E54-8C2042223891}" type="presParOf" srcId="{033FA992-37BB-4FD2-8E05-65A3043DAC46}" destId="{54BDECF5-91AC-4991-8045-533F51464C6F}" srcOrd="1" destOrd="0" presId="urn:microsoft.com/office/officeart/2005/8/layout/hierarchy1"/>
    <dgm:cxn modelId="{F8E5B913-6AF2-4720-BC42-22FAD506054D}" type="presParOf" srcId="{54BDECF5-91AC-4991-8045-533F51464C6F}" destId="{85FA1DE8-67FE-4CC2-918F-AD267E034C76}" srcOrd="0" destOrd="0" presId="urn:microsoft.com/office/officeart/2005/8/layout/hierarchy1"/>
    <dgm:cxn modelId="{3E05316D-45BD-44EB-B84F-7F8805CD6CDA}" type="presParOf" srcId="{85FA1DE8-67FE-4CC2-918F-AD267E034C76}" destId="{5EFA854F-8261-412C-A39B-A2DE2EAC337B}" srcOrd="0" destOrd="0" presId="urn:microsoft.com/office/officeart/2005/8/layout/hierarchy1"/>
    <dgm:cxn modelId="{A0BC3E90-0E63-47FC-BD6A-F7624DE58276}" type="presParOf" srcId="{85FA1DE8-67FE-4CC2-918F-AD267E034C76}" destId="{D3D7E24B-2D1D-46F1-8E29-13940C84CD35}" srcOrd="1" destOrd="0" presId="urn:microsoft.com/office/officeart/2005/8/layout/hierarchy1"/>
    <dgm:cxn modelId="{561140B9-1E87-4137-9469-B95110EF68E6}" type="presParOf" srcId="{54BDECF5-91AC-4991-8045-533F51464C6F}" destId="{EC25486C-28E0-4FFD-8E08-E645D8C7B215}" srcOrd="1" destOrd="0" presId="urn:microsoft.com/office/officeart/2005/8/layout/hierarchy1"/>
    <dgm:cxn modelId="{1B2A023F-E369-4BB9-AFCF-5CF560D681C3}" type="presParOf" srcId="{033FA992-37BB-4FD2-8E05-65A3043DAC46}" destId="{FD6F00B1-FD0A-4E45-AFE0-6867F86A5CE8}" srcOrd="2" destOrd="0" presId="urn:microsoft.com/office/officeart/2005/8/layout/hierarchy1"/>
    <dgm:cxn modelId="{E90DAB38-5A6A-4F06-BC1B-718EB29A2250}" type="presParOf" srcId="{033FA992-37BB-4FD2-8E05-65A3043DAC46}" destId="{8C5C26C1-296B-4193-AAF8-8B2F344B0323}" srcOrd="3" destOrd="0" presId="urn:microsoft.com/office/officeart/2005/8/layout/hierarchy1"/>
    <dgm:cxn modelId="{FE66BD58-3CBF-4EE7-94A5-2F4E71BD1B94}" type="presParOf" srcId="{8C5C26C1-296B-4193-AAF8-8B2F344B0323}" destId="{BA47ECA3-0246-466C-8F56-D2EA2A8645AE}" srcOrd="0" destOrd="0" presId="urn:microsoft.com/office/officeart/2005/8/layout/hierarchy1"/>
    <dgm:cxn modelId="{08A2C080-5769-46C6-B4F8-757985BDA054}" type="presParOf" srcId="{BA47ECA3-0246-466C-8F56-D2EA2A8645AE}" destId="{A0852DB1-E626-40CC-B337-E9FB8DE83335}" srcOrd="0" destOrd="0" presId="urn:microsoft.com/office/officeart/2005/8/layout/hierarchy1"/>
    <dgm:cxn modelId="{C66D4B59-27D6-4EC4-98AE-A833F4D8955B}" type="presParOf" srcId="{BA47ECA3-0246-466C-8F56-D2EA2A8645AE}" destId="{4E5CEFD2-5754-4CF9-93DA-81E52EAE07CF}" srcOrd="1" destOrd="0" presId="urn:microsoft.com/office/officeart/2005/8/layout/hierarchy1"/>
    <dgm:cxn modelId="{E0918168-6E48-4B57-86D1-1DC0542376B9}" type="presParOf" srcId="{8C5C26C1-296B-4193-AAF8-8B2F344B0323}" destId="{A9433D9A-40C2-4402-98B9-2D3B71303885}" srcOrd="1" destOrd="0" presId="urn:microsoft.com/office/officeart/2005/8/layout/hierarchy1"/>
    <dgm:cxn modelId="{6B88755A-B917-4816-AE27-1AF32E12428E}" type="presParOf" srcId="{A9433D9A-40C2-4402-98B9-2D3B71303885}" destId="{466D73D0-5DAE-4D37-9540-77B4E7BA8B77}" srcOrd="0" destOrd="0" presId="urn:microsoft.com/office/officeart/2005/8/layout/hierarchy1"/>
    <dgm:cxn modelId="{10A66653-25D5-4C7A-8828-56B8EA53FEA1}" type="presParOf" srcId="{A9433D9A-40C2-4402-98B9-2D3B71303885}" destId="{4F88F13E-ECBE-4949-8C1A-FD11CB1B6098}" srcOrd="1" destOrd="0" presId="urn:microsoft.com/office/officeart/2005/8/layout/hierarchy1"/>
    <dgm:cxn modelId="{016DC133-C30D-46DE-8CE3-7C8B0CCC4114}" type="presParOf" srcId="{4F88F13E-ECBE-4949-8C1A-FD11CB1B6098}" destId="{0F62B54D-382C-4705-B8EB-35F820F88556}" srcOrd="0" destOrd="0" presId="urn:microsoft.com/office/officeart/2005/8/layout/hierarchy1"/>
    <dgm:cxn modelId="{909EF45C-E835-482C-8897-16C3E43F53CC}" type="presParOf" srcId="{0F62B54D-382C-4705-B8EB-35F820F88556}" destId="{EAA40393-9F27-4F92-855F-C38B5622613F}" srcOrd="0" destOrd="0" presId="urn:microsoft.com/office/officeart/2005/8/layout/hierarchy1"/>
    <dgm:cxn modelId="{C8BC4F89-CE3B-4EBF-93EE-745FCA207430}" type="presParOf" srcId="{0F62B54D-382C-4705-B8EB-35F820F88556}" destId="{2B0B418C-03C5-46E9-AB89-93999E7FFC18}" srcOrd="1" destOrd="0" presId="urn:microsoft.com/office/officeart/2005/8/layout/hierarchy1"/>
    <dgm:cxn modelId="{FEB86CD8-6B12-4A3E-932F-02BDE909B4C0}" type="presParOf" srcId="{4F88F13E-ECBE-4949-8C1A-FD11CB1B6098}" destId="{9B96A977-1BAF-4180-8168-AEC9018E5FF6}" srcOrd="1" destOrd="0" presId="urn:microsoft.com/office/officeart/2005/8/layout/hierarchy1"/>
    <dgm:cxn modelId="{0F9D3C51-2940-4BB6-A079-29D101221F50}" type="presParOf" srcId="{A9433D9A-40C2-4402-98B9-2D3B71303885}" destId="{A734585A-69BA-4673-9B71-785989080BC0}" srcOrd="2" destOrd="0" presId="urn:microsoft.com/office/officeart/2005/8/layout/hierarchy1"/>
    <dgm:cxn modelId="{A8A5B4AA-F419-4E28-B526-0C240641A051}" type="presParOf" srcId="{A9433D9A-40C2-4402-98B9-2D3B71303885}" destId="{E900331A-B957-4A3A-BF55-57E1CD37687A}" srcOrd="3" destOrd="0" presId="urn:microsoft.com/office/officeart/2005/8/layout/hierarchy1"/>
    <dgm:cxn modelId="{A3CAE6AF-90CF-4916-8D96-386F31211196}" type="presParOf" srcId="{E900331A-B957-4A3A-BF55-57E1CD37687A}" destId="{C6D633B4-A21D-4406-865C-E469880EE3AF}" srcOrd="0" destOrd="0" presId="urn:microsoft.com/office/officeart/2005/8/layout/hierarchy1"/>
    <dgm:cxn modelId="{033DB843-67B1-46B7-A0C0-58513C626177}" type="presParOf" srcId="{C6D633B4-A21D-4406-865C-E469880EE3AF}" destId="{474211F5-6829-4D64-B952-FFB251D755A9}" srcOrd="0" destOrd="0" presId="urn:microsoft.com/office/officeart/2005/8/layout/hierarchy1"/>
    <dgm:cxn modelId="{A990AE42-A3FC-427B-AB8C-C47B878839DE}" type="presParOf" srcId="{C6D633B4-A21D-4406-865C-E469880EE3AF}" destId="{BC424A34-8D6D-4F71-BA15-EAB67D5D9B66}" srcOrd="1" destOrd="0" presId="urn:microsoft.com/office/officeart/2005/8/layout/hierarchy1"/>
    <dgm:cxn modelId="{28754C0A-65B1-4880-A6EC-AD6D7805BFF8}" type="presParOf" srcId="{E900331A-B957-4A3A-BF55-57E1CD37687A}" destId="{7B4DFFA3-3FF0-4A8B-A3D2-823FA1317FB2}" srcOrd="1" destOrd="0" presId="urn:microsoft.com/office/officeart/2005/8/layout/hierarchy1"/>
    <dgm:cxn modelId="{A5E35EC1-38E3-447B-904F-EC453D8AED9A}" type="presParOf" srcId="{A9433D9A-40C2-4402-98B9-2D3B71303885}" destId="{2C017C1D-7CF4-4C37-99EB-364E838B13E0}" srcOrd="4" destOrd="0" presId="urn:microsoft.com/office/officeart/2005/8/layout/hierarchy1"/>
    <dgm:cxn modelId="{E0EC34AF-AB0B-4073-9F8B-E48CF1A2C6A1}" type="presParOf" srcId="{A9433D9A-40C2-4402-98B9-2D3B71303885}" destId="{2D73F171-C9D9-4BB0-9170-ECDFB3B7BA29}" srcOrd="5" destOrd="0" presId="urn:microsoft.com/office/officeart/2005/8/layout/hierarchy1"/>
    <dgm:cxn modelId="{C504DD1F-ACAF-41C0-9B77-0E7E5708721B}" type="presParOf" srcId="{2D73F171-C9D9-4BB0-9170-ECDFB3B7BA29}" destId="{FC4740EC-E73C-40A1-858A-29704F8E3F3F}" srcOrd="0" destOrd="0" presId="urn:microsoft.com/office/officeart/2005/8/layout/hierarchy1"/>
    <dgm:cxn modelId="{F84A44B2-419E-4891-ABF1-566F1546A543}" type="presParOf" srcId="{FC4740EC-E73C-40A1-858A-29704F8E3F3F}" destId="{1EB1AE26-AE42-4EA0-BA38-A93FCBDD7F4D}" srcOrd="0" destOrd="0" presId="urn:microsoft.com/office/officeart/2005/8/layout/hierarchy1"/>
    <dgm:cxn modelId="{70B4BF6A-F7E2-4D9A-8810-EC5235583A8F}" type="presParOf" srcId="{FC4740EC-E73C-40A1-858A-29704F8E3F3F}" destId="{3E87E647-6DC5-446B-BDF4-FAA05BE4BB55}" srcOrd="1" destOrd="0" presId="urn:microsoft.com/office/officeart/2005/8/layout/hierarchy1"/>
    <dgm:cxn modelId="{CAF19DA4-B57C-41DC-889C-1156D956FD1A}" type="presParOf" srcId="{2D73F171-C9D9-4BB0-9170-ECDFB3B7BA29}" destId="{5EB63637-4F24-429C-81C4-962E972531AF}" srcOrd="1" destOrd="0" presId="urn:microsoft.com/office/officeart/2005/8/layout/hierarchy1"/>
    <dgm:cxn modelId="{F1E0DEB7-4A88-4A6F-B700-B2DA05BA4B9A}" type="presParOf" srcId="{A9433D9A-40C2-4402-98B9-2D3B71303885}" destId="{C46B5577-F59A-4267-BEBB-B5CF3A8EB183}" srcOrd="6" destOrd="0" presId="urn:microsoft.com/office/officeart/2005/8/layout/hierarchy1"/>
    <dgm:cxn modelId="{6CF8CF87-A81A-4A53-B2A5-711FF2284C63}" type="presParOf" srcId="{A9433D9A-40C2-4402-98B9-2D3B71303885}" destId="{C1D33BB8-016B-411B-BADA-3F80CD64E479}" srcOrd="7" destOrd="0" presId="urn:microsoft.com/office/officeart/2005/8/layout/hierarchy1"/>
    <dgm:cxn modelId="{D8923678-57C9-414F-B6C0-329FF04FA62C}" type="presParOf" srcId="{C1D33BB8-016B-411B-BADA-3F80CD64E479}" destId="{A223CB1D-AFB2-4188-9A62-FCEF2BCA27DC}" srcOrd="0" destOrd="0" presId="urn:microsoft.com/office/officeart/2005/8/layout/hierarchy1"/>
    <dgm:cxn modelId="{4E3497A4-9AE6-485E-AD8E-871E995EBF90}" type="presParOf" srcId="{A223CB1D-AFB2-4188-9A62-FCEF2BCA27DC}" destId="{4891F6A2-7AC3-4148-8B99-E2E8BA684F7A}" srcOrd="0" destOrd="0" presId="urn:microsoft.com/office/officeart/2005/8/layout/hierarchy1"/>
    <dgm:cxn modelId="{78CC18D1-B26C-46E7-9C38-0805820523A0}" type="presParOf" srcId="{A223CB1D-AFB2-4188-9A62-FCEF2BCA27DC}" destId="{A97938D0-D76A-40F0-8DE0-24F6BBBF01FD}" srcOrd="1" destOrd="0" presId="urn:microsoft.com/office/officeart/2005/8/layout/hierarchy1"/>
    <dgm:cxn modelId="{580FAAAA-B122-4412-B4B6-2D8A0E803641}" type="presParOf" srcId="{C1D33BB8-016B-411B-BADA-3F80CD64E479}" destId="{4FF6D462-1891-48C1-8A84-6BCA2F05B500}" srcOrd="1" destOrd="0" presId="urn:microsoft.com/office/officeart/2005/8/layout/hierarchy1"/>
    <dgm:cxn modelId="{4FD9F94F-E38E-49FB-ACF9-4F09C7E5B4FB}" type="presParOf" srcId="{A9433D9A-40C2-4402-98B9-2D3B71303885}" destId="{66B8174A-854F-444F-8880-3FECFD888A60}" srcOrd="8" destOrd="0" presId="urn:microsoft.com/office/officeart/2005/8/layout/hierarchy1"/>
    <dgm:cxn modelId="{B90EDC1F-1922-4169-B74D-D8554AE4680B}" type="presParOf" srcId="{A9433D9A-40C2-4402-98B9-2D3B71303885}" destId="{01CF9007-2CFB-43BA-B74C-EF92DE454BD2}" srcOrd="9" destOrd="0" presId="urn:microsoft.com/office/officeart/2005/8/layout/hierarchy1"/>
    <dgm:cxn modelId="{4C60036C-C093-4F59-8004-816B6D834A04}" type="presParOf" srcId="{01CF9007-2CFB-43BA-B74C-EF92DE454BD2}" destId="{0127376C-C2D0-433A-8629-A1092F104F4E}" srcOrd="0" destOrd="0" presId="urn:microsoft.com/office/officeart/2005/8/layout/hierarchy1"/>
    <dgm:cxn modelId="{1775367D-FFFC-4788-AFCF-768001E7793C}" type="presParOf" srcId="{0127376C-C2D0-433A-8629-A1092F104F4E}" destId="{8AA55B08-0DB8-4E11-A785-97655F1DF9A0}" srcOrd="0" destOrd="0" presId="urn:microsoft.com/office/officeart/2005/8/layout/hierarchy1"/>
    <dgm:cxn modelId="{835B6711-283F-4ABE-88C8-4C1B858F8120}" type="presParOf" srcId="{0127376C-C2D0-433A-8629-A1092F104F4E}" destId="{0725821D-DAAC-41BB-A681-4CE2A9B8BEC9}" srcOrd="1" destOrd="0" presId="urn:microsoft.com/office/officeart/2005/8/layout/hierarchy1"/>
    <dgm:cxn modelId="{B61D9F01-81FC-4DF9-B936-8E376F8B3A33}" type="presParOf" srcId="{01CF9007-2CFB-43BA-B74C-EF92DE454BD2}" destId="{2D38BE79-ED21-49BE-A276-B3E95D86C1FA}" srcOrd="1" destOrd="0" presId="urn:microsoft.com/office/officeart/2005/8/layout/hierarchy1"/>
    <dgm:cxn modelId="{5D20A105-11E5-43FE-89DF-69E76CFC4813}" type="presParOf" srcId="{033FA992-37BB-4FD2-8E05-65A3043DAC46}" destId="{A306A2E7-C379-4CE3-869D-538B10B1E267}" srcOrd="4" destOrd="0" presId="urn:microsoft.com/office/officeart/2005/8/layout/hierarchy1"/>
    <dgm:cxn modelId="{2C934B59-4EDD-475C-A1D2-BB5F9F63FFBD}" type="presParOf" srcId="{033FA992-37BB-4FD2-8E05-65A3043DAC46}" destId="{3C1A45E5-174E-4A2C-A0E1-FF5B60EFFBD7}" srcOrd="5" destOrd="0" presId="urn:microsoft.com/office/officeart/2005/8/layout/hierarchy1"/>
    <dgm:cxn modelId="{9FC6A202-BB90-4F0A-BC4F-9995431C6694}" type="presParOf" srcId="{3C1A45E5-174E-4A2C-A0E1-FF5B60EFFBD7}" destId="{D80DCC51-E681-41E7-A030-A2F9CE6916C8}" srcOrd="0" destOrd="0" presId="urn:microsoft.com/office/officeart/2005/8/layout/hierarchy1"/>
    <dgm:cxn modelId="{1293DFE0-5AA7-47DA-B441-19EB86990573}" type="presParOf" srcId="{D80DCC51-E681-41E7-A030-A2F9CE6916C8}" destId="{9F30916D-44ED-4A50-BEBD-6461921D371F}" srcOrd="0" destOrd="0" presId="urn:microsoft.com/office/officeart/2005/8/layout/hierarchy1"/>
    <dgm:cxn modelId="{A0FC837D-8495-438C-AB36-17999F3EB793}" type="presParOf" srcId="{D80DCC51-E681-41E7-A030-A2F9CE6916C8}" destId="{F5CC363F-F4CF-425A-8811-6458D8161B3F}" srcOrd="1" destOrd="0" presId="urn:microsoft.com/office/officeart/2005/8/layout/hierarchy1"/>
    <dgm:cxn modelId="{2A1AFABF-5B55-421F-899D-C67C3AE74419}" type="presParOf" srcId="{3C1A45E5-174E-4A2C-A0E1-FF5B60EFFBD7}" destId="{F202601C-BD91-488C-980F-ABD9FDA9908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8DC87F-87C4-462F-A238-B26B9323492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s-PE"/>
        </a:p>
      </dgm:t>
    </dgm:pt>
    <dgm:pt modelId="{6854059F-A749-4A85-A90C-D7083CDF2DD8}">
      <dgm:prSet phldrT="[Texto]"/>
      <dgm:spPr/>
      <dgm:t>
        <a:bodyPr/>
        <a:lstStyle/>
        <a:p>
          <a:r>
            <a:rPr lang="es-PE" dirty="0"/>
            <a:t>TIPOS DE ROCAS PARA SELECCIÓN DE EXPLOSIVO</a:t>
          </a:r>
        </a:p>
      </dgm:t>
    </dgm:pt>
    <dgm:pt modelId="{A19DDDB1-F5BD-4E0D-B08D-57ADB7A50E11}" type="parTrans" cxnId="{1E478A5B-592C-4A12-9B5D-A8D5973603B1}">
      <dgm:prSet/>
      <dgm:spPr/>
      <dgm:t>
        <a:bodyPr/>
        <a:lstStyle/>
        <a:p>
          <a:endParaRPr lang="es-PE"/>
        </a:p>
      </dgm:t>
    </dgm:pt>
    <dgm:pt modelId="{BD622B86-8356-476E-8935-B5A7184A344A}" type="sibTrans" cxnId="{1E478A5B-592C-4A12-9B5D-A8D5973603B1}">
      <dgm:prSet/>
      <dgm:spPr/>
      <dgm:t>
        <a:bodyPr/>
        <a:lstStyle/>
        <a:p>
          <a:endParaRPr lang="es-PE"/>
        </a:p>
      </dgm:t>
    </dgm:pt>
    <dgm:pt modelId="{E14880FC-4677-4839-A034-C33FC6F8F147}">
      <dgm:prSet phldrT="[Texto]"/>
      <dgm:spPr/>
      <dgm:t>
        <a:bodyPr/>
        <a:lstStyle/>
        <a:p>
          <a:r>
            <a:rPr lang="es-PE" dirty="0"/>
            <a:t>1. Rocas masivas resistentes</a:t>
          </a:r>
        </a:p>
      </dgm:t>
    </dgm:pt>
    <dgm:pt modelId="{B5C55E51-7A41-4032-9722-741619AB46C1}" type="parTrans" cxnId="{D5585959-034A-4FE5-99B8-B3542A98864D}">
      <dgm:prSet/>
      <dgm:spPr/>
      <dgm:t>
        <a:bodyPr/>
        <a:lstStyle/>
        <a:p>
          <a:endParaRPr lang="es-PE"/>
        </a:p>
      </dgm:t>
    </dgm:pt>
    <dgm:pt modelId="{EDEAF735-5C16-4BF7-B7DD-8AE3470371B9}" type="sibTrans" cxnId="{D5585959-034A-4FE5-99B8-B3542A98864D}">
      <dgm:prSet/>
      <dgm:spPr/>
      <dgm:t>
        <a:bodyPr/>
        <a:lstStyle/>
        <a:p>
          <a:endParaRPr lang="es-PE"/>
        </a:p>
      </dgm:t>
    </dgm:pt>
    <dgm:pt modelId="{D325F4D8-04F8-45CA-B6AC-976C66BA0781}">
      <dgm:prSet phldrT="[Texto]"/>
      <dgm:spPr/>
      <dgm:t>
        <a:bodyPr/>
        <a:lstStyle/>
        <a:p>
          <a:r>
            <a:rPr lang="es-PE" dirty="0"/>
            <a:t>2. Rocas muy fisuradas</a:t>
          </a:r>
        </a:p>
      </dgm:t>
    </dgm:pt>
    <dgm:pt modelId="{ABE8CD6F-72D7-49D9-BA79-1232814ED4B4}" type="parTrans" cxnId="{1DF4891F-61B5-47D0-9458-A49384DC154F}">
      <dgm:prSet/>
      <dgm:spPr/>
      <dgm:t>
        <a:bodyPr/>
        <a:lstStyle/>
        <a:p>
          <a:endParaRPr lang="es-PE"/>
        </a:p>
      </dgm:t>
    </dgm:pt>
    <dgm:pt modelId="{DEFB4811-9C79-4322-ABE5-891CB170AB98}" type="sibTrans" cxnId="{1DF4891F-61B5-47D0-9458-A49384DC154F}">
      <dgm:prSet/>
      <dgm:spPr/>
      <dgm:t>
        <a:bodyPr/>
        <a:lstStyle/>
        <a:p>
          <a:endParaRPr lang="es-PE"/>
        </a:p>
      </dgm:t>
    </dgm:pt>
    <dgm:pt modelId="{7A9098B0-7D45-4D57-8EB4-657CA65B732A}">
      <dgm:prSet phldrT="[Texto]"/>
      <dgm:spPr/>
      <dgm:t>
        <a:bodyPr/>
        <a:lstStyle/>
        <a:p>
          <a:r>
            <a:rPr lang="es-PE" dirty="0"/>
            <a:t>3. Rocas conformadas en bloques</a:t>
          </a:r>
        </a:p>
      </dgm:t>
    </dgm:pt>
    <dgm:pt modelId="{DFF532B9-10DC-43F2-A334-079960F143E8}" type="parTrans" cxnId="{5799F571-FD05-444F-AE99-D576C9B8E29E}">
      <dgm:prSet/>
      <dgm:spPr/>
      <dgm:t>
        <a:bodyPr/>
        <a:lstStyle/>
        <a:p>
          <a:endParaRPr lang="es-PE"/>
        </a:p>
      </dgm:t>
    </dgm:pt>
    <dgm:pt modelId="{A99E0B7D-2F5D-4001-A6EB-9B54E6C36BCC}" type="sibTrans" cxnId="{5799F571-FD05-444F-AE99-D576C9B8E29E}">
      <dgm:prSet/>
      <dgm:spPr/>
      <dgm:t>
        <a:bodyPr/>
        <a:lstStyle/>
        <a:p>
          <a:endParaRPr lang="es-PE"/>
        </a:p>
      </dgm:t>
    </dgm:pt>
    <dgm:pt modelId="{275E340C-07A0-4A59-AE1C-C368718A6CDC}">
      <dgm:prSet phldrT="[Texto]"/>
      <dgm:spPr/>
      <dgm:t>
        <a:bodyPr/>
        <a:lstStyle/>
        <a:p>
          <a:r>
            <a:rPr lang="es-PE" dirty="0"/>
            <a:t>Explosivos con elevada energía de gases.</a:t>
          </a:r>
        </a:p>
      </dgm:t>
    </dgm:pt>
    <dgm:pt modelId="{A4192A3D-CAC1-423E-9DD5-5B88FAB24093}" type="parTrans" cxnId="{E76EF310-3D77-4348-BC9C-E15BD5D68AC0}">
      <dgm:prSet/>
      <dgm:spPr/>
      <dgm:t>
        <a:bodyPr/>
        <a:lstStyle/>
        <a:p>
          <a:endParaRPr lang="es-PE"/>
        </a:p>
      </dgm:t>
    </dgm:pt>
    <dgm:pt modelId="{577ED87F-B557-4AE0-BE49-3A4B6122EFBC}" type="sibTrans" cxnId="{E76EF310-3D77-4348-BC9C-E15BD5D68AC0}">
      <dgm:prSet/>
      <dgm:spPr/>
      <dgm:t>
        <a:bodyPr/>
        <a:lstStyle/>
        <a:p>
          <a:endParaRPr lang="es-PE"/>
        </a:p>
      </dgm:t>
    </dgm:pt>
    <dgm:pt modelId="{1882D01E-483B-49BE-8F46-5DBA00766F95}">
      <dgm:prSet phldrT="[Texto]"/>
      <dgm:spPr/>
      <dgm:t>
        <a:bodyPr/>
        <a:lstStyle/>
        <a:p>
          <a:r>
            <a:rPr lang="es-PE" dirty="0"/>
            <a:t>4. Rocas porosas</a:t>
          </a:r>
        </a:p>
      </dgm:t>
    </dgm:pt>
    <dgm:pt modelId="{62389036-D90D-4864-8CA9-15B361223FCB}" type="parTrans" cxnId="{0704B9AF-05BB-46A4-9F27-4B1508575877}">
      <dgm:prSet/>
      <dgm:spPr/>
      <dgm:t>
        <a:bodyPr/>
        <a:lstStyle/>
        <a:p>
          <a:endParaRPr lang="es-PE"/>
        </a:p>
      </dgm:t>
    </dgm:pt>
    <dgm:pt modelId="{B80AD394-86B1-4C05-97D8-7DF6A0EBE7FF}" type="sibTrans" cxnId="{0704B9AF-05BB-46A4-9F27-4B1508575877}">
      <dgm:prSet/>
      <dgm:spPr/>
      <dgm:t>
        <a:bodyPr/>
        <a:lstStyle/>
        <a:p>
          <a:endParaRPr lang="es-PE"/>
        </a:p>
      </dgm:t>
    </dgm:pt>
    <dgm:pt modelId="{65B898F2-8B40-474D-A39C-33A035865FC8}">
      <dgm:prSet phldrT="[Texto]"/>
      <dgm:spPr/>
      <dgm:t>
        <a:bodyPr/>
        <a:lstStyle/>
        <a:p>
          <a:r>
            <a:rPr lang="es-PE" dirty="0"/>
            <a:t>Explosivos con elevada densidad y velocidad de detonación (Hidrogeles, emulsiones y explosivos gelatinosos)</a:t>
          </a:r>
        </a:p>
      </dgm:t>
    </dgm:pt>
    <dgm:pt modelId="{8EDEC6D7-4793-4877-9C7E-2AE47BBB038B}" type="parTrans" cxnId="{8BFB2FA9-BE40-4FAD-BF67-E823DAF74F89}">
      <dgm:prSet/>
      <dgm:spPr/>
      <dgm:t>
        <a:bodyPr/>
        <a:lstStyle/>
        <a:p>
          <a:endParaRPr lang="es-PE"/>
        </a:p>
      </dgm:t>
    </dgm:pt>
    <dgm:pt modelId="{366EFCCA-E7BC-4EDB-B6AA-8ABE36FB0C21}" type="sibTrans" cxnId="{8BFB2FA9-BE40-4FAD-BF67-E823DAF74F89}">
      <dgm:prSet/>
      <dgm:spPr/>
      <dgm:t>
        <a:bodyPr/>
        <a:lstStyle/>
        <a:p>
          <a:endParaRPr lang="es-PE"/>
        </a:p>
      </dgm:t>
    </dgm:pt>
    <dgm:pt modelId="{6F080E1A-2E69-44A8-B628-FCCE41A750D9}">
      <dgm:prSet phldrT="[Texto]"/>
      <dgm:spPr/>
      <dgm:t>
        <a:bodyPr/>
        <a:lstStyle/>
        <a:p>
          <a:r>
            <a:rPr lang="es-PE" dirty="0"/>
            <a:t>Explosivos como ALANFO o el </a:t>
          </a:r>
          <a:r>
            <a:rPr lang="es-PE" dirty="0" err="1"/>
            <a:t>Anfo</a:t>
          </a:r>
          <a:r>
            <a:rPr lang="es-PE" dirty="0"/>
            <a:t> Pesado</a:t>
          </a:r>
        </a:p>
      </dgm:t>
    </dgm:pt>
    <dgm:pt modelId="{2519AD9D-8ACF-407D-8BD4-C783D96349A2}" type="parTrans" cxnId="{FD6534CF-FD5A-40AB-B050-2B6654FB5991}">
      <dgm:prSet/>
      <dgm:spPr/>
      <dgm:t>
        <a:bodyPr/>
        <a:lstStyle/>
        <a:p>
          <a:endParaRPr lang="es-PE"/>
        </a:p>
      </dgm:t>
    </dgm:pt>
    <dgm:pt modelId="{D2EE631C-E4F0-4F9B-9338-6AD0A84C27DA}" type="sibTrans" cxnId="{FD6534CF-FD5A-40AB-B050-2B6654FB5991}">
      <dgm:prSet/>
      <dgm:spPr/>
      <dgm:t>
        <a:bodyPr/>
        <a:lstStyle/>
        <a:p>
          <a:endParaRPr lang="es-PE"/>
        </a:p>
      </dgm:t>
    </dgm:pt>
    <dgm:pt modelId="{21AE6717-F786-4D09-99A5-81ECCC040FD3}">
      <dgm:prSet phldrT="[Texto]"/>
      <dgm:spPr/>
      <dgm:t>
        <a:bodyPr/>
        <a:lstStyle/>
        <a:p>
          <a:r>
            <a:rPr lang="es-PE" dirty="0"/>
            <a:t>Explosivos de baja densidad y velocidad detonación (</a:t>
          </a:r>
          <a:r>
            <a:rPr lang="es-PE" dirty="0" err="1"/>
            <a:t>Anfo</a:t>
          </a:r>
          <a:r>
            <a:rPr lang="es-PE" dirty="0"/>
            <a:t>)</a:t>
          </a:r>
        </a:p>
      </dgm:t>
    </dgm:pt>
    <dgm:pt modelId="{16A871B7-E17E-4EFB-B8A6-1BABF0AE28E7}" type="parTrans" cxnId="{E63A824B-311A-42C1-BF7F-8CC53009D48D}">
      <dgm:prSet/>
      <dgm:spPr/>
      <dgm:t>
        <a:bodyPr/>
        <a:lstStyle/>
        <a:p>
          <a:endParaRPr lang="es-PE"/>
        </a:p>
      </dgm:t>
    </dgm:pt>
    <dgm:pt modelId="{5D56BCA2-E21D-4D81-9782-8EB33D01A9DC}" type="sibTrans" cxnId="{E63A824B-311A-42C1-BF7F-8CC53009D48D}">
      <dgm:prSet/>
      <dgm:spPr/>
      <dgm:t>
        <a:bodyPr/>
        <a:lstStyle/>
        <a:p>
          <a:endParaRPr lang="es-PE"/>
        </a:p>
      </dgm:t>
    </dgm:pt>
    <dgm:pt modelId="{7E9C7067-E2A5-4529-898B-F4235122F4AC}" type="pres">
      <dgm:prSet presAssocID="{BE8DC87F-87C4-462F-A238-B26B9323492E}" presName="hierChild1" presStyleCnt="0">
        <dgm:presLayoutVars>
          <dgm:chPref val="1"/>
          <dgm:dir/>
          <dgm:animOne val="branch"/>
          <dgm:animLvl val="lvl"/>
          <dgm:resizeHandles/>
        </dgm:presLayoutVars>
      </dgm:prSet>
      <dgm:spPr/>
    </dgm:pt>
    <dgm:pt modelId="{312041DC-B08E-498C-85B5-794B81B43502}" type="pres">
      <dgm:prSet presAssocID="{6854059F-A749-4A85-A90C-D7083CDF2DD8}" presName="hierRoot1" presStyleCnt="0"/>
      <dgm:spPr/>
    </dgm:pt>
    <dgm:pt modelId="{B4C4BCA1-48A4-4511-AC42-96A4CF5AF7B3}" type="pres">
      <dgm:prSet presAssocID="{6854059F-A749-4A85-A90C-D7083CDF2DD8}" presName="composite" presStyleCnt="0"/>
      <dgm:spPr/>
    </dgm:pt>
    <dgm:pt modelId="{AEEF0633-87BE-4F19-A8B5-F020AEF4CDC9}" type="pres">
      <dgm:prSet presAssocID="{6854059F-A749-4A85-A90C-D7083CDF2DD8}" presName="background" presStyleLbl="node0" presStyleIdx="0" presStyleCnt="1"/>
      <dgm:spPr/>
    </dgm:pt>
    <dgm:pt modelId="{70D25455-7FD5-46F8-AE6D-CA2A251CC47B}" type="pres">
      <dgm:prSet presAssocID="{6854059F-A749-4A85-A90C-D7083CDF2DD8}" presName="text" presStyleLbl="fgAcc0" presStyleIdx="0" presStyleCnt="1">
        <dgm:presLayoutVars>
          <dgm:chPref val="3"/>
        </dgm:presLayoutVars>
      </dgm:prSet>
      <dgm:spPr/>
    </dgm:pt>
    <dgm:pt modelId="{033FA992-37BB-4FD2-8E05-65A3043DAC46}" type="pres">
      <dgm:prSet presAssocID="{6854059F-A749-4A85-A90C-D7083CDF2DD8}" presName="hierChild2" presStyleCnt="0"/>
      <dgm:spPr/>
    </dgm:pt>
    <dgm:pt modelId="{E4AD028E-4EA2-4951-948D-A8F35D9B6E30}" type="pres">
      <dgm:prSet presAssocID="{B5C55E51-7A41-4032-9722-741619AB46C1}" presName="Name10" presStyleLbl="parChTrans1D2" presStyleIdx="0" presStyleCnt="4"/>
      <dgm:spPr/>
    </dgm:pt>
    <dgm:pt modelId="{54BDECF5-91AC-4991-8045-533F51464C6F}" type="pres">
      <dgm:prSet presAssocID="{E14880FC-4677-4839-A034-C33FC6F8F147}" presName="hierRoot2" presStyleCnt="0"/>
      <dgm:spPr/>
    </dgm:pt>
    <dgm:pt modelId="{85FA1DE8-67FE-4CC2-918F-AD267E034C76}" type="pres">
      <dgm:prSet presAssocID="{E14880FC-4677-4839-A034-C33FC6F8F147}" presName="composite2" presStyleCnt="0"/>
      <dgm:spPr/>
    </dgm:pt>
    <dgm:pt modelId="{5EFA854F-8261-412C-A39B-A2DE2EAC337B}" type="pres">
      <dgm:prSet presAssocID="{E14880FC-4677-4839-A034-C33FC6F8F147}" presName="background2" presStyleLbl="node2" presStyleIdx="0" presStyleCnt="4"/>
      <dgm:spPr/>
    </dgm:pt>
    <dgm:pt modelId="{D3D7E24B-2D1D-46F1-8E29-13940C84CD35}" type="pres">
      <dgm:prSet presAssocID="{E14880FC-4677-4839-A034-C33FC6F8F147}" presName="text2" presStyleLbl="fgAcc2" presStyleIdx="0" presStyleCnt="4">
        <dgm:presLayoutVars>
          <dgm:chPref val="3"/>
        </dgm:presLayoutVars>
      </dgm:prSet>
      <dgm:spPr/>
    </dgm:pt>
    <dgm:pt modelId="{EC25486C-28E0-4FFD-8E08-E645D8C7B215}" type="pres">
      <dgm:prSet presAssocID="{E14880FC-4677-4839-A034-C33FC6F8F147}" presName="hierChild3" presStyleCnt="0"/>
      <dgm:spPr/>
    </dgm:pt>
    <dgm:pt modelId="{37D41B35-8C8D-4DD9-AD42-5598A95F9F64}" type="pres">
      <dgm:prSet presAssocID="{8EDEC6D7-4793-4877-9C7E-2AE47BBB038B}" presName="Name17" presStyleLbl="parChTrans1D3" presStyleIdx="0" presStyleCnt="4"/>
      <dgm:spPr/>
    </dgm:pt>
    <dgm:pt modelId="{71634A53-E975-46A7-81F9-A99A21C14437}" type="pres">
      <dgm:prSet presAssocID="{65B898F2-8B40-474D-A39C-33A035865FC8}" presName="hierRoot3" presStyleCnt="0"/>
      <dgm:spPr/>
    </dgm:pt>
    <dgm:pt modelId="{D41B1DC1-5E52-41A6-BAED-46269572C545}" type="pres">
      <dgm:prSet presAssocID="{65B898F2-8B40-474D-A39C-33A035865FC8}" presName="composite3" presStyleCnt="0"/>
      <dgm:spPr/>
    </dgm:pt>
    <dgm:pt modelId="{04D68810-BF59-422F-BFB9-0AA4C988635F}" type="pres">
      <dgm:prSet presAssocID="{65B898F2-8B40-474D-A39C-33A035865FC8}" presName="background3" presStyleLbl="node3" presStyleIdx="0" presStyleCnt="4"/>
      <dgm:spPr/>
    </dgm:pt>
    <dgm:pt modelId="{1B831C37-ECC1-4ECA-B14D-086FF95E6826}" type="pres">
      <dgm:prSet presAssocID="{65B898F2-8B40-474D-A39C-33A035865FC8}" presName="text3" presStyleLbl="fgAcc3" presStyleIdx="0" presStyleCnt="4">
        <dgm:presLayoutVars>
          <dgm:chPref val="3"/>
        </dgm:presLayoutVars>
      </dgm:prSet>
      <dgm:spPr/>
    </dgm:pt>
    <dgm:pt modelId="{EE661054-5243-451D-991E-8B2650123E34}" type="pres">
      <dgm:prSet presAssocID="{65B898F2-8B40-474D-A39C-33A035865FC8}" presName="hierChild4" presStyleCnt="0"/>
      <dgm:spPr/>
    </dgm:pt>
    <dgm:pt modelId="{FD6F00B1-FD0A-4E45-AFE0-6867F86A5CE8}" type="pres">
      <dgm:prSet presAssocID="{ABE8CD6F-72D7-49D9-BA79-1232814ED4B4}" presName="Name10" presStyleLbl="parChTrans1D2" presStyleIdx="1" presStyleCnt="4"/>
      <dgm:spPr/>
    </dgm:pt>
    <dgm:pt modelId="{8C5C26C1-296B-4193-AAF8-8B2F344B0323}" type="pres">
      <dgm:prSet presAssocID="{D325F4D8-04F8-45CA-B6AC-976C66BA0781}" presName="hierRoot2" presStyleCnt="0"/>
      <dgm:spPr/>
    </dgm:pt>
    <dgm:pt modelId="{BA47ECA3-0246-466C-8F56-D2EA2A8645AE}" type="pres">
      <dgm:prSet presAssocID="{D325F4D8-04F8-45CA-B6AC-976C66BA0781}" presName="composite2" presStyleCnt="0"/>
      <dgm:spPr/>
    </dgm:pt>
    <dgm:pt modelId="{A0852DB1-E626-40CC-B337-E9FB8DE83335}" type="pres">
      <dgm:prSet presAssocID="{D325F4D8-04F8-45CA-B6AC-976C66BA0781}" presName="background2" presStyleLbl="node2" presStyleIdx="1" presStyleCnt="4"/>
      <dgm:spPr/>
    </dgm:pt>
    <dgm:pt modelId="{4E5CEFD2-5754-4CF9-93DA-81E52EAE07CF}" type="pres">
      <dgm:prSet presAssocID="{D325F4D8-04F8-45CA-B6AC-976C66BA0781}" presName="text2" presStyleLbl="fgAcc2" presStyleIdx="1" presStyleCnt="4">
        <dgm:presLayoutVars>
          <dgm:chPref val="3"/>
        </dgm:presLayoutVars>
      </dgm:prSet>
      <dgm:spPr/>
    </dgm:pt>
    <dgm:pt modelId="{A9433D9A-40C2-4402-98B9-2D3B71303885}" type="pres">
      <dgm:prSet presAssocID="{D325F4D8-04F8-45CA-B6AC-976C66BA0781}" presName="hierChild3" presStyleCnt="0"/>
      <dgm:spPr/>
    </dgm:pt>
    <dgm:pt modelId="{466D73D0-5DAE-4D37-9540-77B4E7BA8B77}" type="pres">
      <dgm:prSet presAssocID="{A4192A3D-CAC1-423E-9DD5-5B88FAB24093}" presName="Name17" presStyleLbl="parChTrans1D3" presStyleIdx="1" presStyleCnt="4"/>
      <dgm:spPr/>
    </dgm:pt>
    <dgm:pt modelId="{4F88F13E-ECBE-4949-8C1A-FD11CB1B6098}" type="pres">
      <dgm:prSet presAssocID="{275E340C-07A0-4A59-AE1C-C368718A6CDC}" presName="hierRoot3" presStyleCnt="0"/>
      <dgm:spPr/>
    </dgm:pt>
    <dgm:pt modelId="{0F62B54D-382C-4705-B8EB-35F820F88556}" type="pres">
      <dgm:prSet presAssocID="{275E340C-07A0-4A59-AE1C-C368718A6CDC}" presName="composite3" presStyleCnt="0"/>
      <dgm:spPr/>
    </dgm:pt>
    <dgm:pt modelId="{EAA40393-9F27-4F92-855F-C38B5622613F}" type="pres">
      <dgm:prSet presAssocID="{275E340C-07A0-4A59-AE1C-C368718A6CDC}" presName="background3" presStyleLbl="node3" presStyleIdx="1" presStyleCnt="4"/>
      <dgm:spPr/>
    </dgm:pt>
    <dgm:pt modelId="{2B0B418C-03C5-46E9-AB89-93999E7FFC18}" type="pres">
      <dgm:prSet presAssocID="{275E340C-07A0-4A59-AE1C-C368718A6CDC}" presName="text3" presStyleLbl="fgAcc3" presStyleIdx="1" presStyleCnt="4">
        <dgm:presLayoutVars>
          <dgm:chPref val="3"/>
        </dgm:presLayoutVars>
      </dgm:prSet>
      <dgm:spPr/>
    </dgm:pt>
    <dgm:pt modelId="{9B96A977-1BAF-4180-8168-AEC9018E5FF6}" type="pres">
      <dgm:prSet presAssocID="{275E340C-07A0-4A59-AE1C-C368718A6CDC}" presName="hierChild4" presStyleCnt="0"/>
      <dgm:spPr/>
    </dgm:pt>
    <dgm:pt modelId="{72FDEA5A-98F7-47BA-B4DE-BE643DBB5641}" type="pres">
      <dgm:prSet presAssocID="{DFF532B9-10DC-43F2-A334-079960F143E8}" presName="Name10" presStyleLbl="parChTrans1D2" presStyleIdx="2" presStyleCnt="4"/>
      <dgm:spPr/>
    </dgm:pt>
    <dgm:pt modelId="{D929B70D-C080-4CF2-BE02-01367541B071}" type="pres">
      <dgm:prSet presAssocID="{7A9098B0-7D45-4D57-8EB4-657CA65B732A}" presName="hierRoot2" presStyleCnt="0"/>
      <dgm:spPr/>
    </dgm:pt>
    <dgm:pt modelId="{F50255EA-8B4A-4516-B92D-224EBDB5B90C}" type="pres">
      <dgm:prSet presAssocID="{7A9098B0-7D45-4D57-8EB4-657CA65B732A}" presName="composite2" presStyleCnt="0"/>
      <dgm:spPr/>
    </dgm:pt>
    <dgm:pt modelId="{123D1A98-1507-464D-80F4-7ACB32CEAA97}" type="pres">
      <dgm:prSet presAssocID="{7A9098B0-7D45-4D57-8EB4-657CA65B732A}" presName="background2" presStyleLbl="node2" presStyleIdx="2" presStyleCnt="4"/>
      <dgm:spPr/>
    </dgm:pt>
    <dgm:pt modelId="{EFF6F065-FA93-45A9-B7F8-C4179C18ECC6}" type="pres">
      <dgm:prSet presAssocID="{7A9098B0-7D45-4D57-8EB4-657CA65B732A}" presName="text2" presStyleLbl="fgAcc2" presStyleIdx="2" presStyleCnt="4">
        <dgm:presLayoutVars>
          <dgm:chPref val="3"/>
        </dgm:presLayoutVars>
      </dgm:prSet>
      <dgm:spPr/>
    </dgm:pt>
    <dgm:pt modelId="{0397C6CE-20E6-4F51-92E7-24EAC874D058}" type="pres">
      <dgm:prSet presAssocID="{7A9098B0-7D45-4D57-8EB4-657CA65B732A}" presName="hierChild3" presStyleCnt="0"/>
      <dgm:spPr/>
    </dgm:pt>
    <dgm:pt modelId="{2365FB60-228C-45D2-B32D-BFD4425297F7}" type="pres">
      <dgm:prSet presAssocID="{2519AD9D-8ACF-407D-8BD4-C783D96349A2}" presName="Name17" presStyleLbl="parChTrans1D3" presStyleIdx="2" presStyleCnt="4"/>
      <dgm:spPr/>
    </dgm:pt>
    <dgm:pt modelId="{6D2F6215-0D72-4F2E-8C65-56B23DEDC61C}" type="pres">
      <dgm:prSet presAssocID="{6F080E1A-2E69-44A8-B628-FCCE41A750D9}" presName="hierRoot3" presStyleCnt="0"/>
      <dgm:spPr/>
    </dgm:pt>
    <dgm:pt modelId="{7B7C1EF9-11D3-4092-A1BE-5F5133A1E2BB}" type="pres">
      <dgm:prSet presAssocID="{6F080E1A-2E69-44A8-B628-FCCE41A750D9}" presName="composite3" presStyleCnt="0"/>
      <dgm:spPr/>
    </dgm:pt>
    <dgm:pt modelId="{42765077-AEAC-48CD-BFC5-51418DE29A72}" type="pres">
      <dgm:prSet presAssocID="{6F080E1A-2E69-44A8-B628-FCCE41A750D9}" presName="background3" presStyleLbl="node3" presStyleIdx="2" presStyleCnt="4"/>
      <dgm:spPr/>
    </dgm:pt>
    <dgm:pt modelId="{4492CBA0-C1D8-40F1-AFE1-C8EEC638037E}" type="pres">
      <dgm:prSet presAssocID="{6F080E1A-2E69-44A8-B628-FCCE41A750D9}" presName="text3" presStyleLbl="fgAcc3" presStyleIdx="2" presStyleCnt="4">
        <dgm:presLayoutVars>
          <dgm:chPref val="3"/>
        </dgm:presLayoutVars>
      </dgm:prSet>
      <dgm:spPr/>
    </dgm:pt>
    <dgm:pt modelId="{3756CA52-E276-4CA4-A00D-8CC218DD53B8}" type="pres">
      <dgm:prSet presAssocID="{6F080E1A-2E69-44A8-B628-FCCE41A750D9}" presName="hierChild4" presStyleCnt="0"/>
      <dgm:spPr/>
    </dgm:pt>
    <dgm:pt modelId="{C4441DFA-AB33-4369-9CC4-E186620E162D}" type="pres">
      <dgm:prSet presAssocID="{62389036-D90D-4864-8CA9-15B361223FCB}" presName="Name10" presStyleLbl="parChTrans1D2" presStyleIdx="3" presStyleCnt="4"/>
      <dgm:spPr/>
    </dgm:pt>
    <dgm:pt modelId="{530A0E58-0914-4EAE-8F07-68EAC756F8A9}" type="pres">
      <dgm:prSet presAssocID="{1882D01E-483B-49BE-8F46-5DBA00766F95}" presName="hierRoot2" presStyleCnt="0"/>
      <dgm:spPr/>
    </dgm:pt>
    <dgm:pt modelId="{A656AA88-12A2-4B2D-9317-B0799398C044}" type="pres">
      <dgm:prSet presAssocID="{1882D01E-483B-49BE-8F46-5DBA00766F95}" presName="composite2" presStyleCnt="0"/>
      <dgm:spPr/>
    </dgm:pt>
    <dgm:pt modelId="{D560A954-5E91-4F4C-9177-60E4B0BBE45E}" type="pres">
      <dgm:prSet presAssocID="{1882D01E-483B-49BE-8F46-5DBA00766F95}" presName="background2" presStyleLbl="node2" presStyleIdx="3" presStyleCnt="4"/>
      <dgm:spPr/>
    </dgm:pt>
    <dgm:pt modelId="{84A02B5E-0E75-4B11-8B22-0E25E13C6BD3}" type="pres">
      <dgm:prSet presAssocID="{1882D01E-483B-49BE-8F46-5DBA00766F95}" presName="text2" presStyleLbl="fgAcc2" presStyleIdx="3" presStyleCnt="4">
        <dgm:presLayoutVars>
          <dgm:chPref val="3"/>
        </dgm:presLayoutVars>
      </dgm:prSet>
      <dgm:spPr/>
    </dgm:pt>
    <dgm:pt modelId="{5537B44B-0640-454E-93DC-E33FB3A2C698}" type="pres">
      <dgm:prSet presAssocID="{1882D01E-483B-49BE-8F46-5DBA00766F95}" presName="hierChild3" presStyleCnt="0"/>
      <dgm:spPr/>
    </dgm:pt>
    <dgm:pt modelId="{7AAFF148-57AD-4A77-BFAB-DA4D6A6E77F0}" type="pres">
      <dgm:prSet presAssocID="{16A871B7-E17E-4EFB-B8A6-1BABF0AE28E7}" presName="Name17" presStyleLbl="parChTrans1D3" presStyleIdx="3" presStyleCnt="4"/>
      <dgm:spPr/>
    </dgm:pt>
    <dgm:pt modelId="{97114E8B-D392-4062-A262-166CB1916939}" type="pres">
      <dgm:prSet presAssocID="{21AE6717-F786-4D09-99A5-81ECCC040FD3}" presName="hierRoot3" presStyleCnt="0"/>
      <dgm:spPr/>
    </dgm:pt>
    <dgm:pt modelId="{9A6A4286-339D-4401-97CE-A8F65AB4B737}" type="pres">
      <dgm:prSet presAssocID="{21AE6717-F786-4D09-99A5-81ECCC040FD3}" presName="composite3" presStyleCnt="0"/>
      <dgm:spPr/>
    </dgm:pt>
    <dgm:pt modelId="{8F16A152-3E6F-444E-BB7D-A6FBC208CCD7}" type="pres">
      <dgm:prSet presAssocID="{21AE6717-F786-4D09-99A5-81ECCC040FD3}" presName="background3" presStyleLbl="node3" presStyleIdx="3" presStyleCnt="4"/>
      <dgm:spPr/>
    </dgm:pt>
    <dgm:pt modelId="{D25BD172-31EA-4965-8BCB-490795DA11A8}" type="pres">
      <dgm:prSet presAssocID="{21AE6717-F786-4D09-99A5-81ECCC040FD3}" presName="text3" presStyleLbl="fgAcc3" presStyleIdx="3" presStyleCnt="4">
        <dgm:presLayoutVars>
          <dgm:chPref val="3"/>
        </dgm:presLayoutVars>
      </dgm:prSet>
      <dgm:spPr/>
    </dgm:pt>
    <dgm:pt modelId="{4A30BBD9-F12A-4CAF-9D70-F48292D7A119}" type="pres">
      <dgm:prSet presAssocID="{21AE6717-F786-4D09-99A5-81ECCC040FD3}" presName="hierChild4" presStyleCnt="0"/>
      <dgm:spPr/>
    </dgm:pt>
  </dgm:ptLst>
  <dgm:cxnLst>
    <dgm:cxn modelId="{8F044A06-79B7-4D80-90FB-5C01A7B17C1F}" type="presOf" srcId="{D325F4D8-04F8-45CA-B6AC-976C66BA0781}" destId="{4E5CEFD2-5754-4CF9-93DA-81E52EAE07CF}" srcOrd="0" destOrd="0" presId="urn:microsoft.com/office/officeart/2005/8/layout/hierarchy1"/>
    <dgm:cxn modelId="{E76EF310-3D77-4348-BC9C-E15BD5D68AC0}" srcId="{D325F4D8-04F8-45CA-B6AC-976C66BA0781}" destId="{275E340C-07A0-4A59-AE1C-C368718A6CDC}" srcOrd="0" destOrd="0" parTransId="{A4192A3D-CAC1-423E-9DD5-5B88FAB24093}" sibTransId="{577ED87F-B557-4AE0-BE49-3A4B6122EFBC}"/>
    <dgm:cxn modelId="{0B82C617-AA38-4726-A2A6-AA1DE2837BF1}" type="presOf" srcId="{8EDEC6D7-4793-4877-9C7E-2AE47BBB038B}" destId="{37D41B35-8C8D-4DD9-AD42-5598A95F9F64}" srcOrd="0" destOrd="0" presId="urn:microsoft.com/office/officeart/2005/8/layout/hierarchy1"/>
    <dgm:cxn modelId="{7F73551B-4956-48B3-B55D-DBF85A80AB01}" type="presOf" srcId="{1882D01E-483B-49BE-8F46-5DBA00766F95}" destId="{84A02B5E-0E75-4B11-8B22-0E25E13C6BD3}" srcOrd="0" destOrd="0" presId="urn:microsoft.com/office/officeart/2005/8/layout/hierarchy1"/>
    <dgm:cxn modelId="{1DF4891F-61B5-47D0-9458-A49384DC154F}" srcId="{6854059F-A749-4A85-A90C-D7083CDF2DD8}" destId="{D325F4D8-04F8-45CA-B6AC-976C66BA0781}" srcOrd="1" destOrd="0" parTransId="{ABE8CD6F-72D7-49D9-BA79-1232814ED4B4}" sibTransId="{DEFB4811-9C79-4322-ABE5-891CB170AB98}"/>
    <dgm:cxn modelId="{459F1E27-D04E-4AC6-8FF0-DB2E9B806D0D}" type="presOf" srcId="{B5C55E51-7A41-4032-9722-741619AB46C1}" destId="{E4AD028E-4EA2-4951-948D-A8F35D9B6E30}" srcOrd="0" destOrd="0" presId="urn:microsoft.com/office/officeart/2005/8/layout/hierarchy1"/>
    <dgm:cxn modelId="{CD25EC37-DC34-4AA6-80CB-E9F6609FCFB9}" type="presOf" srcId="{E14880FC-4677-4839-A034-C33FC6F8F147}" destId="{D3D7E24B-2D1D-46F1-8E29-13940C84CD35}" srcOrd="0" destOrd="0" presId="urn:microsoft.com/office/officeart/2005/8/layout/hierarchy1"/>
    <dgm:cxn modelId="{1AB08C3A-4E4B-4E2A-A89C-1779856CB507}" type="presOf" srcId="{A4192A3D-CAC1-423E-9DD5-5B88FAB24093}" destId="{466D73D0-5DAE-4D37-9540-77B4E7BA8B77}" srcOrd="0" destOrd="0" presId="urn:microsoft.com/office/officeart/2005/8/layout/hierarchy1"/>
    <dgm:cxn modelId="{1E478A5B-592C-4A12-9B5D-A8D5973603B1}" srcId="{BE8DC87F-87C4-462F-A238-B26B9323492E}" destId="{6854059F-A749-4A85-A90C-D7083CDF2DD8}" srcOrd="0" destOrd="0" parTransId="{A19DDDB1-F5BD-4E0D-B08D-57ADB7A50E11}" sibTransId="{BD622B86-8356-476E-8935-B5A7184A344A}"/>
    <dgm:cxn modelId="{5E55D967-6602-4A9C-97F9-54B0BE86C044}" type="presOf" srcId="{6854059F-A749-4A85-A90C-D7083CDF2DD8}" destId="{70D25455-7FD5-46F8-AE6D-CA2A251CC47B}" srcOrd="0" destOrd="0" presId="urn:microsoft.com/office/officeart/2005/8/layout/hierarchy1"/>
    <dgm:cxn modelId="{E63A824B-311A-42C1-BF7F-8CC53009D48D}" srcId="{1882D01E-483B-49BE-8F46-5DBA00766F95}" destId="{21AE6717-F786-4D09-99A5-81ECCC040FD3}" srcOrd="0" destOrd="0" parTransId="{16A871B7-E17E-4EFB-B8A6-1BABF0AE28E7}" sibTransId="{5D56BCA2-E21D-4D81-9782-8EB33D01A9DC}"/>
    <dgm:cxn modelId="{5799F571-FD05-444F-AE99-D576C9B8E29E}" srcId="{6854059F-A749-4A85-A90C-D7083CDF2DD8}" destId="{7A9098B0-7D45-4D57-8EB4-657CA65B732A}" srcOrd="2" destOrd="0" parTransId="{DFF532B9-10DC-43F2-A334-079960F143E8}" sibTransId="{A99E0B7D-2F5D-4001-A6EB-9B54E6C36BCC}"/>
    <dgm:cxn modelId="{D5585959-034A-4FE5-99B8-B3542A98864D}" srcId="{6854059F-A749-4A85-A90C-D7083CDF2DD8}" destId="{E14880FC-4677-4839-A034-C33FC6F8F147}" srcOrd="0" destOrd="0" parTransId="{B5C55E51-7A41-4032-9722-741619AB46C1}" sibTransId="{EDEAF735-5C16-4BF7-B7DD-8AE3470371B9}"/>
    <dgm:cxn modelId="{E3087C7E-A0A4-43FF-8B33-FF6CC1E2DBAF}" type="presOf" srcId="{BE8DC87F-87C4-462F-A238-B26B9323492E}" destId="{7E9C7067-E2A5-4529-898B-F4235122F4AC}" srcOrd="0" destOrd="0" presId="urn:microsoft.com/office/officeart/2005/8/layout/hierarchy1"/>
    <dgm:cxn modelId="{15C0CAA5-0B73-4281-958E-4A73B5D7779F}" type="presOf" srcId="{275E340C-07A0-4A59-AE1C-C368718A6CDC}" destId="{2B0B418C-03C5-46E9-AB89-93999E7FFC18}" srcOrd="0" destOrd="0" presId="urn:microsoft.com/office/officeart/2005/8/layout/hierarchy1"/>
    <dgm:cxn modelId="{8BFB2FA9-BE40-4FAD-BF67-E823DAF74F89}" srcId="{E14880FC-4677-4839-A034-C33FC6F8F147}" destId="{65B898F2-8B40-474D-A39C-33A035865FC8}" srcOrd="0" destOrd="0" parTransId="{8EDEC6D7-4793-4877-9C7E-2AE47BBB038B}" sibTransId="{366EFCCA-E7BC-4EDB-B6AA-8ABE36FB0C21}"/>
    <dgm:cxn modelId="{0704B9AF-05BB-46A4-9F27-4B1508575877}" srcId="{6854059F-A749-4A85-A90C-D7083CDF2DD8}" destId="{1882D01E-483B-49BE-8F46-5DBA00766F95}" srcOrd="3" destOrd="0" parTransId="{62389036-D90D-4864-8CA9-15B361223FCB}" sibTransId="{B80AD394-86B1-4C05-97D8-7DF6A0EBE7FF}"/>
    <dgm:cxn modelId="{6F4F92B2-49DA-4CD8-94F4-2B5958F3B5CB}" type="presOf" srcId="{65B898F2-8B40-474D-A39C-33A035865FC8}" destId="{1B831C37-ECC1-4ECA-B14D-086FF95E6826}" srcOrd="0" destOrd="0" presId="urn:microsoft.com/office/officeart/2005/8/layout/hierarchy1"/>
    <dgm:cxn modelId="{6A0BF5C3-1600-45EA-830F-99C58FBA3BEC}" type="presOf" srcId="{6F080E1A-2E69-44A8-B628-FCCE41A750D9}" destId="{4492CBA0-C1D8-40F1-AFE1-C8EEC638037E}" srcOrd="0" destOrd="0" presId="urn:microsoft.com/office/officeart/2005/8/layout/hierarchy1"/>
    <dgm:cxn modelId="{31BAB5CB-7177-4F08-A24A-AB88638EE88B}" type="presOf" srcId="{16A871B7-E17E-4EFB-B8A6-1BABF0AE28E7}" destId="{7AAFF148-57AD-4A77-BFAB-DA4D6A6E77F0}" srcOrd="0" destOrd="0" presId="urn:microsoft.com/office/officeart/2005/8/layout/hierarchy1"/>
    <dgm:cxn modelId="{FD6534CF-FD5A-40AB-B050-2B6654FB5991}" srcId="{7A9098B0-7D45-4D57-8EB4-657CA65B732A}" destId="{6F080E1A-2E69-44A8-B628-FCCE41A750D9}" srcOrd="0" destOrd="0" parTransId="{2519AD9D-8ACF-407D-8BD4-C783D96349A2}" sibTransId="{D2EE631C-E4F0-4F9B-9338-6AD0A84C27DA}"/>
    <dgm:cxn modelId="{B07A4BE5-BD29-4613-AD7D-0606CFE67EA4}" type="presOf" srcId="{ABE8CD6F-72D7-49D9-BA79-1232814ED4B4}" destId="{FD6F00B1-FD0A-4E45-AFE0-6867F86A5CE8}" srcOrd="0" destOrd="0" presId="urn:microsoft.com/office/officeart/2005/8/layout/hierarchy1"/>
    <dgm:cxn modelId="{90D794F0-5BF8-4393-AE23-67FAB01D98DB}" type="presOf" srcId="{62389036-D90D-4864-8CA9-15B361223FCB}" destId="{C4441DFA-AB33-4369-9CC4-E186620E162D}" srcOrd="0" destOrd="0" presId="urn:microsoft.com/office/officeart/2005/8/layout/hierarchy1"/>
    <dgm:cxn modelId="{16E8BAF1-84C8-42F7-9CBF-0DFB0BF6F1E4}" type="presOf" srcId="{DFF532B9-10DC-43F2-A334-079960F143E8}" destId="{72FDEA5A-98F7-47BA-B4DE-BE643DBB5641}" srcOrd="0" destOrd="0" presId="urn:microsoft.com/office/officeart/2005/8/layout/hierarchy1"/>
    <dgm:cxn modelId="{85E9FBF3-B9E4-4629-A742-126F0F975459}" type="presOf" srcId="{7A9098B0-7D45-4D57-8EB4-657CA65B732A}" destId="{EFF6F065-FA93-45A9-B7F8-C4179C18ECC6}" srcOrd="0" destOrd="0" presId="urn:microsoft.com/office/officeart/2005/8/layout/hierarchy1"/>
    <dgm:cxn modelId="{6E983BFA-1846-4A7F-BADC-279F4ED07F07}" type="presOf" srcId="{2519AD9D-8ACF-407D-8BD4-C783D96349A2}" destId="{2365FB60-228C-45D2-B32D-BFD4425297F7}" srcOrd="0" destOrd="0" presId="urn:microsoft.com/office/officeart/2005/8/layout/hierarchy1"/>
    <dgm:cxn modelId="{53BDD9FB-8394-4CB0-A5AB-8A8EDE89521D}" type="presOf" srcId="{21AE6717-F786-4D09-99A5-81ECCC040FD3}" destId="{D25BD172-31EA-4965-8BCB-490795DA11A8}" srcOrd="0" destOrd="0" presId="urn:microsoft.com/office/officeart/2005/8/layout/hierarchy1"/>
    <dgm:cxn modelId="{1FC145B5-2DA9-4758-9AB2-CF3F0FE2B04F}" type="presParOf" srcId="{7E9C7067-E2A5-4529-898B-F4235122F4AC}" destId="{312041DC-B08E-498C-85B5-794B81B43502}" srcOrd="0" destOrd="0" presId="urn:microsoft.com/office/officeart/2005/8/layout/hierarchy1"/>
    <dgm:cxn modelId="{1B1C6544-AC2C-4242-AADB-8C8553D2BC0B}" type="presParOf" srcId="{312041DC-B08E-498C-85B5-794B81B43502}" destId="{B4C4BCA1-48A4-4511-AC42-96A4CF5AF7B3}" srcOrd="0" destOrd="0" presId="urn:microsoft.com/office/officeart/2005/8/layout/hierarchy1"/>
    <dgm:cxn modelId="{D1E0DD69-FB39-4948-BB42-31F99CFC86B7}" type="presParOf" srcId="{B4C4BCA1-48A4-4511-AC42-96A4CF5AF7B3}" destId="{AEEF0633-87BE-4F19-A8B5-F020AEF4CDC9}" srcOrd="0" destOrd="0" presId="urn:microsoft.com/office/officeart/2005/8/layout/hierarchy1"/>
    <dgm:cxn modelId="{B06AE844-6708-420E-A398-B7F237B63006}" type="presParOf" srcId="{B4C4BCA1-48A4-4511-AC42-96A4CF5AF7B3}" destId="{70D25455-7FD5-46F8-AE6D-CA2A251CC47B}" srcOrd="1" destOrd="0" presId="urn:microsoft.com/office/officeart/2005/8/layout/hierarchy1"/>
    <dgm:cxn modelId="{7C74058E-3A86-413E-9695-EB6C326023AD}" type="presParOf" srcId="{312041DC-B08E-498C-85B5-794B81B43502}" destId="{033FA992-37BB-4FD2-8E05-65A3043DAC46}" srcOrd="1" destOrd="0" presId="urn:microsoft.com/office/officeart/2005/8/layout/hierarchy1"/>
    <dgm:cxn modelId="{02CF93C0-929C-45F0-81DC-4BA3BCEFB4F6}" type="presParOf" srcId="{033FA992-37BB-4FD2-8E05-65A3043DAC46}" destId="{E4AD028E-4EA2-4951-948D-A8F35D9B6E30}" srcOrd="0" destOrd="0" presId="urn:microsoft.com/office/officeart/2005/8/layout/hierarchy1"/>
    <dgm:cxn modelId="{040C5FCD-E8F8-4543-9E54-8C2042223891}" type="presParOf" srcId="{033FA992-37BB-4FD2-8E05-65A3043DAC46}" destId="{54BDECF5-91AC-4991-8045-533F51464C6F}" srcOrd="1" destOrd="0" presId="urn:microsoft.com/office/officeart/2005/8/layout/hierarchy1"/>
    <dgm:cxn modelId="{F8E5B913-6AF2-4720-BC42-22FAD506054D}" type="presParOf" srcId="{54BDECF5-91AC-4991-8045-533F51464C6F}" destId="{85FA1DE8-67FE-4CC2-918F-AD267E034C76}" srcOrd="0" destOrd="0" presId="urn:microsoft.com/office/officeart/2005/8/layout/hierarchy1"/>
    <dgm:cxn modelId="{3E05316D-45BD-44EB-B84F-7F8805CD6CDA}" type="presParOf" srcId="{85FA1DE8-67FE-4CC2-918F-AD267E034C76}" destId="{5EFA854F-8261-412C-A39B-A2DE2EAC337B}" srcOrd="0" destOrd="0" presId="urn:microsoft.com/office/officeart/2005/8/layout/hierarchy1"/>
    <dgm:cxn modelId="{A0BC3E90-0E63-47FC-BD6A-F7624DE58276}" type="presParOf" srcId="{85FA1DE8-67FE-4CC2-918F-AD267E034C76}" destId="{D3D7E24B-2D1D-46F1-8E29-13940C84CD35}" srcOrd="1" destOrd="0" presId="urn:microsoft.com/office/officeart/2005/8/layout/hierarchy1"/>
    <dgm:cxn modelId="{561140B9-1E87-4137-9469-B95110EF68E6}" type="presParOf" srcId="{54BDECF5-91AC-4991-8045-533F51464C6F}" destId="{EC25486C-28E0-4FFD-8E08-E645D8C7B215}" srcOrd="1" destOrd="0" presId="urn:microsoft.com/office/officeart/2005/8/layout/hierarchy1"/>
    <dgm:cxn modelId="{D11DAF6D-6EB8-4576-AA1D-D627626FCF5F}" type="presParOf" srcId="{EC25486C-28E0-4FFD-8E08-E645D8C7B215}" destId="{37D41B35-8C8D-4DD9-AD42-5598A95F9F64}" srcOrd="0" destOrd="0" presId="urn:microsoft.com/office/officeart/2005/8/layout/hierarchy1"/>
    <dgm:cxn modelId="{06795D5F-3F6C-407B-B1B7-CCB19E6D741B}" type="presParOf" srcId="{EC25486C-28E0-4FFD-8E08-E645D8C7B215}" destId="{71634A53-E975-46A7-81F9-A99A21C14437}" srcOrd="1" destOrd="0" presId="urn:microsoft.com/office/officeart/2005/8/layout/hierarchy1"/>
    <dgm:cxn modelId="{C408C7B3-0154-419E-9FC5-F4173A993D2A}" type="presParOf" srcId="{71634A53-E975-46A7-81F9-A99A21C14437}" destId="{D41B1DC1-5E52-41A6-BAED-46269572C545}" srcOrd="0" destOrd="0" presId="urn:microsoft.com/office/officeart/2005/8/layout/hierarchy1"/>
    <dgm:cxn modelId="{335565D0-5ACC-4153-91E2-5B80A6E36B0D}" type="presParOf" srcId="{D41B1DC1-5E52-41A6-BAED-46269572C545}" destId="{04D68810-BF59-422F-BFB9-0AA4C988635F}" srcOrd="0" destOrd="0" presId="urn:microsoft.com/office/officeart/2005/8/layout/hierarchy1"/>
    <dgm:cxn modelId="{5234A31B-C063-40A6-8D1B-54C963D328B0}" type="presParOf" srcId="{D41B1DC1-5E52-41A6-BAED-46269572C545}" destId="{1B831C37-ECC1-4ECA-B14D-086FF95E6826}" srcOrd="1" destOrd="0" presId="urn:microsoft.com/office/officeart/2005/8/layout/hierarchy1"/>
    <dgm:cxn modelId="{1113A60F-8923-4E6D-9A09-93ED2976D445}" type="presParOf" srcId="{71634A53-E975-46A7-81F9-A99A21C14437}" destId="{EE661054-5243-451D-991E-8B2650123E34}" srcOrd="1" destOrd="0" presId="urn:microsoft.com/office/officeart/2005/8/layout/hierarchy1"/>
    <dgm:cxn modelId="{1B2A023F-E369-4BB9-AFCF-5CF560D681C3}" type="presParOf" srcId="{033FA992-37BB-4FD2-8E05-65A3043DAC46}" destId="{FD6F00B1-FD0A-4E45-AFE0-6867F86A5CE8}" srcOrd="2" destOrd="0" presId="urn:microsoft.com/office/officeart/2005/8/layout/hierarchy1"/>
    <dgm:cxn modelId="{E90DAB38-5A6A-4F06-BC1B-718EB29A2250}" type="presParOf" srcId="{033FA992-37BB-4FD2-8E05-65A3043DAC46}" destId="{8C5C26C1-296B-4193-AAF8-8B2F344B0323}" srcOrd="3" destOrd="0" presId="urn:microsoft.com/office/officeart/2005/8/layout/hierarchy1"/>
    <dgm:cxn modelId="{FE66BD58-3CBF-4EE7-94A5-2F4E71BD1B94}" type="presParOf" srcId="{8C5C26C1-296B-4193-AAF8-8B2F344B0323}" destId="{BA47ECA3-0246-466C-8F56-D2EA2A8645AE}" srcOrd="0" destOrd="0" presId="urn:microsoft.com/office/officeart/2005/8/layout/hierarchy1"/>
    <dgm:cxn modelId="{08A2C080-5769-46C6-B4F8-757985BDA054}" type="presParOf" srcId="{BA47ECA3-0246-466C-8F56-D2EA2A8645AE}" destId="{A0852DB1-E626-40CC-B337-E9FB8DE83335}" srcOrd="0" destOrd="0" presId="urn:microsoft.com/office/officeart/2005/8/layout/hierarchy1"/>
    <dgm:cxn modelId="{C66D4B59-27D6-4EC4-98AE-A833F4D8955B}" type="presParOf" srcId="{BA47ECA3-0246-466C-8F56-D2EA2A8645AE}" destId="{4E5CEFD2-5754-4CF9-93DA-81E52EAE07CF}" srcOrd="1" destOrd="0" presId="urn:microsoft.com/office/officeart/2005/8/layout/hierarchy1"/>
    <dgm:cxn modelId="{E0918168-6E48-4B57-86D1-1DC0542376B9}" type="presParOf" srcId="{8C5C26C1-296B-4193-AAF8-8B2F344B0323}" destId="{A9433D9A-40C2-4402-98B9-2D3B71303885}" srcOrd="1" destOrd="0" presId="urn:microsoft.com/office/officeart/2005/8/layout/hierarchy1"/>
    <dgm:cxn modelId="{6B88755A-B917-4816-AE27-1AF32E12428E}" type="presParOf" srcId="{A9433D9A-40C2-4402-98B9-2D3B71303885}" destId="{466D73D0-5DAE-4D37-9540-77B4E7BA8B77}" srcOrd="0" destOrd="0" presId="urn:microsoft.com/office/officeart/2005/8/layout/hierarchy1"/>
    <dgm:cxn modelId="{10A66653-25D5-4C7A-8828-56B8EA53FEA1}" type="presParOf" srcId="{A9433D9A-40C2-4402-98B9-2D3B71303885}" destId="{4F88F13E-ECBE-4949-8C1A-FD11CB1B6098}" srcOrd="1" destOrd="0" presId="urn:microsoft.com/office/officeart/2005/8/layout/hierarchy1"/>
    <dgm:cxn modelId="{016DC133-C30D-46DE-8CE3-7C8B0CCC4114}" type="presParOf" srcId="{4F88F13E-ECBE-4949-8C1A-FD11CB1B6098}" destId="{0F62B54D-382C-4705-B8EB-35F820F88556}" srcOrd="0" destOrd="0" presId="urn:microsoft.com/office/officeart/2005/8/layout/hierarchy1"/>
    <dgm:cxn modelId="{909EF45C-E835-482C-8897-16C3E43F53CC}" type="presParOf" srcId="{0F62B54D-382C-4705-B8EB-35F820F88556}" destId="{EAA40393-9F27-4F92-855F-C38B5622613F}" srcOrd="0" destOrd="0" presId="urn:microsoft.com/office/officeart/2005/8/layout/hierarchy1"/>
    <dgm:cxn modelId="{C8BC4F89-CE3B-4EBF-93EE-745FCA207430}" type="presParOf" srcId="{0F62B54D-382C-4705-B8EB-35F820F88556}" destId="{2B0B418C-03C5-46E9-AB89-93999E7FFC18}" srcOrd="1" destOrd="0" presId="urn:microsoft.com/office/officeart/2005/8/layout/hierarchy1"/>
    <dgm:cxn modelId="{FEB86CD8-6B12-4A3E-932F-02BDE909B4C0}" type="presParOf" srcId="{4F88F13E-ECBE-4949-8C1A-FD11CB1B6098}" destId="{9B96A977-1BAF-4180-8168-AEC9018E5FF6}" srcOrd="1" destOrd="0" presId="urn:microsoft.com/office/officeart/2005/8/layout/hierarchy1"/>
    <dgm:cxn modelId="{FA3A64A9-46D0-4870-8C9D-F7A1CB85DC6E}" type="presParOf" srcId="{033FA992-37BB-4FD2-8E05-65A3043DAC46}" destId="{72FDEA5A-98F7-47BA-B4DE-BE643DBB5641}" srcOrd="4" destOrd="0" presId="urn:microsoft.com/office/officeart/2005/8/layout/hierarchy1"/>
    <dgm:cxn modelId="{2369919A-269E-4C44-B903-62E96DAF00E7}" type="presParOf" srcId="{033FA992-37BB-4FD2-8E05-65A3043DAC46}" destId="{D929B70D-C080-4CF2-BE02-01367541B071}" srcOrd="5" destOrd="0" presId="urn:microsoft.com/office/officeart/2005/8/layout/hierarchy1"/>
    <dgm:cxn modelId="{A701BEAB-23AD-48D5-98D0-106A9CB502A0}" type="presParOf" srcId="{D929B70D-C080-4CF2-BE02-01367541B071}" destId="{F50255EA-8B4A-4516-B92D-224EBDB5B90C}" srcOrd="0" destOrd="0" presId="urn:microsoft.com/office/officeart/2005/8/layout/hierarchy1"/>
    <dgm:cxn modelId="{80056073-3884-4DEC-BF8F-5AD5B5D4DCB1}" type="presParOf" srcId="{F50255EA-8B4A-4516-B92D-224EBDB5B90C}" destId="{123D1A98-1507-464D-80F4-7ACB32CEAA97}" srcOrd="0" destOrd="0" presId="urn:microsoft.com/office/officeart/2005/8/layout/hierarchy1"/>
    <dgm:cxn modelId="{A076A851-19F7-43A9-AC0C-BFC8BD9AF94E}" type="presParOf" srcId="{F50255EA-8B4A-4516-B92D-224EBDB5B90C}" destId="{EFF6F065-FA93-45A9-B7F8-C4179C18ECC6}" srcOrd="1" destOrd="0" presId="urn:microsoft.com/office/officeart/2005/8/layout/hierarchy1"/>
    <dgm:cxn modelId="{35047FAC-E4B5-4ED9-A0DA-47A26217F737}" type="presParOf" srcId="{D929B70D-C080-4CF2-BE02-01367541B071}" destId="{0397C6CE-20E6-4F51-92E7-24EAC874D058}" srcOrd="1" destOrd="0" presId="urn:microsoft.com/office/officeart/2005/8/layout/hierarchy1"/>
    <dgm:cxn modelId="{F52AC401-CCA1-43AD-A3DD-79AC4F24D1B4}" type="presParOf" srcId="{0397C6CE-20E6-4F51-92E7-24EAC874D058}" destId="{2365FB60-228C-45D2-B32D-BFD4425297F7}" srcOrd="0" destOrd="0" presId="urn:microsoft.com/office/officeart/2005/8/layout/hierarchy1"/>
    <dgm:cxn modelId="{A712988A-5BB4-4284-81E9-8BE7965D56BE}" type="presParOf" srcId="{0397C6CE-20E6-4F51-92E7-24EAC874D058}" destId="{6D2F6215-0D72-4F2E-8C65-56B23DEDC61C}" srcOrd="1" destOrd="0" presId="urn:microsoft.com/office/officeart/2005/8/layout/hierarchy1"/>
    <dgm:cxn modelId="{D134FF1C-D152-4802-8866-500C719DC790}" type="presParOf" srcId="{6D2F6215-0D72-4F2E-8C65-56B23DEDC61C}" destId="{7B7C1EF9-11D3-4092-A1BE-5F5133A1E2BB}" srcOrd="0" destOrd="0" presId="urn:microsoft.com/office/officeart/2005/8/layout/hierarchy1"/>
    <dgm:cxn modelId="{128138EF-7F6D-4A44-B91B-FD972EE59F57}" type="presParOf" srcId="{7B7C1EF9-11D3-4092-A1BE-5F5133A1E2BB}" destId="{42765077-AEAC-48CD-BFC5-51418DE29A72}" srcOrd="0" destOrd="0" presId="urn:microsoft.com/office/officeart/2005/8/layout/hierarchy1"/>
    <dgm:cxn modelId="{707C0189-4DD6-4C49-A00B-9DBA78BFF67C}" type="presParOf" srcId="{7B7C1EF9-11D3-4092-A1BE-5F5133A1E2BB}" destId="{4492CBA0-C1D8-40F1-AFE1-C8EEC638037E}" srcOrd="1" destOrd="0" presId="urn:microsoft.com/office/officeart/2005/8/layout/hierarchy1"/>
    <dgm:cxn modelId="{3AF9834D-F9C8-4EE2-99C6-5CCCD12A821B}" type="presParOf" srcId="{6D2F6215-0D72-4F2E-8C65-56B23DEDC61C}" destId="{3756CA52-E276-4CA4-A00D-8CC218DD53B8}" srcOrd="1" destOrd="0" presId="urn:microsoft.com/office/officeart/2005/8/layout/hierarchy1"/>
    <dgm:cxn modelId="{6E79DE0A-0192-416B-9AD9-C28B29E2ECB4}" type="presParOf" srcId="{033FA992-37BB-4FD2-8E05-65A3043DAC46}" destId="{C4441DFA-AB33-4369-9CC4-E186620E162D}" srcOrd="6" destOrd="0" presId="urn:microsoft.com/office/officeart/2005/8/layout/hierarchy1"/>
    <dgm:cxn modelId="{95E28C4C-EF54-4A86-8904-F19152568A43}" type="presParOf" srcId="{033FA992-37BB-4FD2-8E05-65A3043DAC46}" destId="{530A0E58-0914-4EAE-8F07-68EAC756F8A9}" srcOrd="7" destOrd="0" presId="urn:microsoft.com/office/officeart/2005/8/layout/hierarchy1"/>
    <dgm:cxn modelId="{9C8FD935-BC95-44E7-8F99-D42519CC19BE}" type="presParOf" srcId="{530A0E58-0914-4EAE-8F07-68EAC756F8A9}" destId="{A656AA88-12A2-4B2D-9317-B0799398C044}" srcOrd="0" destOrd="0" presId="urn:microsoft.com/office/officeart/2005/8/layout/hierarchy1"/>
    <dgm:cxn modelId="{A7132505-016D-4F54-BC36-9D7011D0465D}" type="presParOf" srcId="{A656AA88-12A2-4B2D-9317-B0799398C044}" destId="{D560A954-5E91-4F4C-9177-60E4B0BBE45E}" srcOrd="0" destOrd="0" presId="urn:microsoft.com/office/officeart/2005/8/layout/hierarchy1"/>
    <dgm:cxn modelId="{05A12C74-6DAD-4182-9FB5-08544E77F514}" type="presParOf" srcId="{A656AA88-12A2-4B2D-9317-B0799398C044}" destId="{84A02B5E-0E75-4B11-8B22-0E25E13C6BD3}" srcOrd="1" destOrd="0" presId="urn:microsoft.com/office/officeart/2005/8/layout/hierarchy1"/>
    <dgm:cxn modelId="{AB756E81-B2FF-4E30-9C5E-14827E0EA81D}" type="presParOf" srcId="{530A0E58-0914-4EAE-8F07-68EAC756F8A9}" destId="{5537B44B-0640-454E-93DC-E33FB3A2C698}" srcOrd="1" destOrd="0" presId="urn:microsoft.com/office/officeart/2005/8/layout/hierarchy1"/>
    <dgm:cxn modelId="{0FF6EEFF-AAFC-4FE1-BB08-C1234B647CB1}" type="presParOf" srcId="{5537B44B-0640-454E-93DC-E33FB3A2C698}" destId="{7AAFF148-57AD-4A77-BFAB-DA4D6A6E77F0}" srcOrd="0" destOrd="0" presId="urn:microsoft.com/office/officeart/2005/8/layout/hierarchy1"/>
    <dgm:cxn modelId="{992500FE-35B1-46F5-B910-68175FFE650F}" type="presParOf" srcId="{5537B44B-0640-454E-93DC-E33FB3A2C698}" destId="{97114E8B-D392-4062-A262-166CB1916939}" srcOrd="1" destOrd="0" presId="urn:microsoft.com/office/officeart/2005/8/layout/hierarchy1"/>
    <dgm:cxn modelId="{2385C145-D039-4F20-BF34-B832CBAEA0CD}" type="presParOf" srcId="{97114E8B-D392-4062-A262-166CB1916939}" destId="{9A6A4286-339D-4401-97CE-A8F65AB4B737}" srcOrd="0" destOrd="0" presId="urn:microsoft.com/office/officeart/2005/8/layout/hierarchy1"/>
    <dgm:cxn modelId="{D3DAB361-44FD-4564-B816-38E38C933468}" type="presParOf" srcId="{9A6A4286-339D-4401-97CE-A8F65AB4B737}" destId="{8F16A152-3E6F-444E-BB7D-A6FBC208CCD7}" srcOrd="0" destOrd="0" presId="urn:microsoft.com/office/officeart/2005/8/layout/hierarchy1"/>
    <dgm:cxn modelId="{C0D79776-DC19-45D2-8A44-B838A5567C92}" type="presParOf" srcId="{9A6A4286-339D-4401-97CE-A8F65AB4B737}" destId="{D25BD172-31EA-4965-8BCB-490795DA11A8}" srcOrd="1" destOrd="0" presId="urn:microsoft.com/office/officeart/2005/8/layout/hierarchy1"/>
    <dgm:cxn modelId="{657D5EDE-FA70-47A5-9AD6-BABB3DBC4B44}" type="presParOf" srcId="{97114E8B-D392-4062-A262-166CB1916939}" destId="{4A30BBD9-F12A-4CAF-9D70-F48292D7A11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84369-66FB-4744-9DE7-E8720CABF0BF}">
      <dsp:nvSpPr>
        <dsp:cNvPr id="0" name=""/>
        <dsp:cNvSpPr/>
      </dsp:nvSpPr>
      <dsp:spPr>
        <a:xfrm>
          <a:off x="-4858717" y="-744600"/>
          <a:ext cx="5786881" cy="5786881"/>
        </a:xfrm>
        <a:prstGeom prst="blockArc">
          <a:avLst>
            <a:gd name="adj1" fmla="val 18900000"/>
            <a:gd name="adj2" fmla="val 2700000"/>
            <a:gd name="adj3" fmla="val 37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F20D05-AD8D-4D36-BBA1-ACED192D3A9D}">
      <dsp:nvSpPr>
        <dsp:cNvPr id="0" name=""/>
        <dsp:cNvSpPr/>
      </dsp:nvSpPr>
      <dsp:spPr>
        <a:xfrm>
          <a:off x="486068" y="490203"/>
          <a:ext cx="7583054" cy="341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792"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Tipos de macizos rocosos para la perforación </a:t>
          </a:r>
        </a:p>
      </dsp:txBody>
      <dsp:txXfrm>
        <a:off x="486068" y="490203"/>
        <a:ext cx="7583054" cy="341559"/>
      </dsp:txXfrm>
    </dsp:sp>
    <dsp:sp modelId="{D9B195BE-42AD-41AA-8FCF-9E57135465F9}">
      <dsp:nvSpPr>
        <dsp:cNvPr id="0" name=""/>
        <dsp:cNvSpPr/>
      </dsp:nvSpPr>
      <dsp:spPr>
        <a:xfrm>
          <a:off x="72846" y="247761"/>
          <a:ext cx="826443" cy="82644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AEB9FA-A7C4-49D7-A469-CC3DE870AD82}">
      <dsp:nvSpPr>
        <dsp:cNvPr id="0" name=""/>
        <dsp:cNvSpPr/>
      </dsp:nvSpPr>
      <dsp:spPr>
        <a:xfrm>
          <a:off x="865123" y="1498279"/>
          <a:ext cx="7203998" cy="3092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792"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Número de caras libres</a:t>
          </a:r>
        </a:p>
      </dsp:txBody>
      <dsp:txXfrm>
        <a:off x="865123" y="1498279"/>
        <a:ext cx="7203998" cy="309215"/>
      </dsp:txXfrm>
    </dsp:sp>
    <dsp:sp modelId="{381F3694-29CC-43ED-9044-8D23019C1F8F}">
      <dsp:nvSpPr>
        <dsp:cNvPr id="0" name=""/>
        <dsp:cNvSpPr/>
      </dsp:nvSpPr>
      <dsp:spPr>
        <a:xfrm>
          <a:off x="451901" y="1239665"/>
          <a:ext cx="826443" cy="82644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252E2F-001A-4F37-9D75-1CCBFE2D184D}">
      <dsp:nvSpPr>
        <dsp:cNvPr id="0" name=""/>
        <dsp:cNvSpPr/>
      </dsp:nvSpPr>
      <dsp:spPr>
        <a:xfrm>
          <a:off x="865123" y="2477344"/>
          <a:ext cx="7203998" cy="3348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792"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Grado de fragmentación</a:t>
          </a:r>
        </a:p>
      </dsp:txBody>
      <dsp:txXfrm>
        <a:off x="865123" y="2477344"/>
        <a:ext cx="7203998" cy="334894"/>
      </dsp:txXfrm>
    </dsp:sp>
    <dsp:sp modelId="{88EB1FB6-7289-4C4D-A2FF-574F03FD2BE9}">
      <dsp:nvSpPr>
        <dsp:cNvPr id="0" name=""/>
        <dsp:cNvSpPr/>
      </dsp:nvSpPr>
      <dsp:spPr>
        <a:xfrm>
          <a:off x="451901" y="2231570"/>
          <a:ext cx="826443" cy="82644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0A4428-6DA6-43F7-A34D-6FE2836D0AA9}">
      <dsp:nvSpPr>
        <dsp:cNvPr id="0" name=""/>
        <dsp:cNvSpPr/>
      </dsp:nvSpPr>
      <dsp:spPr>
        <a:xfrm>
          <a:off x="486068" y="3527394"/>
          <a:ext cx="7583054" cy="2186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4792" tIns="50800" rIns="50800" bIns="50800" numCol="1" spcCol="1270" anchor="ctr" anchorCtr="0">
          <a:noAutofit/>
        </a:bodyPr>
        <a:lstStyle/>
        <a:p>
          <a:pPr marL="0" lvl="0" indent="0" algn="l" defTabSz="889000">
            <a:lnSpc>
              <a:spcPct val="90000"/>
            </a:lnSpc>
            <a:spcBef>
              <a:spcPct val="0"/>
            </a:spcBef>
            <a:spcAft>
              <a:spcPct val="35000"/>
            </a:spcAft>
            <a:buNone/>
          </a:pPr>
          <a:r>
            <a:rPr lang="es-PE" sz="2000" kern="1200" dirty="0"/>
            <a:t>otros(Tipos de explosivos, método de disparo, </a:t>
          </a:r>
          <a:r>
            <a:rPr lang="es-PE" sz="2000" kern="1200" dirty="0" err="1"/>
            <a:t>etc</a:t>
          </a:r>
          <a:endParaRPr lang="es-PE" sz="2000" kern="1200" dirty="0"/>
        </a:p>
      </dsp:txBody>
      <dsp:txXfrm>
        <a:off x="486068" y="3527394"/>
        <a:ext cx="7583054" cy="218604"/>
      </dsp:txXfrm>
    </dsp:sp>
    <dsp:sp modelId="{1DD443E2-4D7B-44C4-AD6C-8BADB1938C71}">
      <dsp:nvSpPr>
        <dsp:cNvPr id="0" name=""/>
        <dsp:cNvSpPr/>
      </dsp:nvSpPr>
      <dsp:spPr>
        <a:xfrm>
          <a:off x="72846" y="3223474"/>
          <a:ext cx="826443" cy="82644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AAE8D-70B2-4C79-AFB1-284623EF72C8}">
      <dsp:nvSpPr>
        <dsp:cNvPr id="0" name=""/>
        <dsp:cNvSpPr/>
      </dsp:nvSpPr>
      <dsp:spPr>
        <a:xfrm>
          <a:off x="2579725" y="1370"/>
          <a:ext cx="1970478" cy="9852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MÉTODOS DE CORTES</a:t>
          </a:r>
        </a:p>
      </dsp:txBody>
      <dsp:txXfrm>
        <a:off x="2608582" y="30227"/>
        <a:ext cx="1912764" cy="927525"/>
      </dsp:txXfrm>
    </dsp:sp>
    <dsp:sp modelId="{B9C45F15-3D15-48D4-9B76-E5186669854F}">
      <dsp:nvSpPr>
        <dsp:cNvPr id="0" name=""/>
        <dsp:cNvSpPr/>
      </dsp:nvSpPr>
      <dsp:spPr>
        <a:xfrm rot="3600000">
          <a:off x="3864799" y="1731337"/>
          <a:ext cx="1028185" cy="3448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a:off x="3968249" y="1800304"/>
        <a:ext cx="821285" cy="206899"/>
      </dsp:txXfrm>
    </dsp:sp>
    <dsp:sp modelId="{2FA2CC36-9ACD-4D73-A8B3-FA1E0A0AB79E}">
      <dsp:nvSpPr>
        <dsp:cNvPr id="0" name=""/>
        <dsp:cNvSpPr/>
      </dsp:nvSpPr>
      <dsp:spPr>
        <a:xfrm>
          <a:off x="4207580" y="2820898"/>
          <a:ext cx="1970478" cy="9852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2. Cortes en Paralelo</a:t>
          </a:r>
        </a:p>
      </dsp:txBody>
      <dsp:txXfrm>
        <a:off x="4236437" y="2849755"/>
        <a:ext cx="1912764" cy="927525"/>
      </dsp:txXfrm>
    </dsp:sp>
    <dsp:sp modelId="{92EA3157-7DD2-4E6C-8546-B037ABC1E8B8}">
      <dsp:nvSpPr>
        <dsp:cNvPr id="0" name=""/>
        <dsp:cNvSpPr/>
      </dsp:nvSpPr>
      <dsp:spPr>
        <a:xfrm rot="10800000">
          <a:off x="3050871" y="3141101"/>
          <a:ext cx="1028185" cy="3448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rot="10800000">
        <a:off x="3154321" y="3210068"/>
        <a:ext cx="821285" cy="206899"/>
      </dsp:txXfrm>
    </dsp:sp>
    <dsp:sp modelId="{D3AD4179-0871-40E4-A051-07B765F7AA72}">
      <dsp:nvSpPr>
        <dsp:cNvPr id="0" name=""/>
        <dsp:cNvSpPr/>
      </dsp:nvSpPr>
      <dsp:spPr>
        <a:xfrm>
          <a:off x="951869" y="2820898"/>
          <a:ext cx="1970478" cy="9852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1. Cortes en Diagonal</a:t>
          </a:r>
        </a:p>
      </dsp:txBody>
      <dsp:txXfrm>
        <a:off x="980726" y="2849755"/>
        <a:ext cx="1912764" cy="927525"/>
      </dsp:txXfrm>
    </dsp:sp>
    <dsp:sp modelId="{B9472002-2835-4BC6-BF13-02EB563ADDBF}">
      <dsp:nvSpPr>
        <dsp:cNvPr id="0" name=""/>
        <dsp:cNvSpPr/>
      </dsp:nvSpPr>
      <dsp:spPr>
        <a:xfrm rot="18000000">
          <a:off x="2236943" y="1731337"/>
          <a:ext cx="1028185" cy="3448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PE" sz="1400" kern="1200"/>
        </a:p>
      </dsp:txBody>
      <dsp:txXfrm>
        <a:off x="2340393" y="1800304"/>
        <a:ext cx="821285" cy="206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00044-3117-4DBA-9738-CCB37C18BB69}">
      <dsp:nvSpPr>
        <dsp:cNvPr id="0" name=""/>
        <dsp:cNvSpPr/>
      </dsp:nvSpPr>
      <dsp:spPr>
        <a:xfrm>
          <a:off x="6901234" y="2867231"/>
          <a:ext cx="882336" cy="419912"/>
        </a:xfrm>
        <a:custGeom>
          <a:avLst/>
          <a:gdLst/>
          <a:ahLst/>
          <a:cxnLst/>
          <a:rect l="0" t="0" r="0" b="0"/>
          <a:pathLst>
            <a:path>
              <a:moveTo>
                <a:pt x="0" y="0"/>
              </a:moveTo>
              <a:lnTo>
                <a:pt x="0" y="286157"/>
              </a:lnTo>
              <a:lnTo>
                <a:pt x="882336" y="286157"/>
              </a:lnTo>
              <a:lnTo>
                <a:pt x="882336"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7FC895-8DB7-43F4-A434-92599EEC866A}">
      <dsp:nvSpPr>
        <dsp:cNvPr id="0" name=""/>
        <dsp:cNvSpPr/>
      </dsp:nvSpPr>
      <dsp:spPr>
        <a:xfrm>
          <a:off x="6018897" y="2867231"/>
          <a:ext cx="882336" cy="419912"/>
        </a:xfrm>
        <a:custGeom>
          <a:avLst/>
          <a:gdLst/>
          <a:ahLst/>
          <a:cxnLst/>
          <a:rect l="0" t="0" r="0" b="0"/>
          <a:pathLst>
            <a:path>
              <a:moveTo>
                <a:pt x="882336" y="0"/>
              </a:moveTo>
              <a:lnTo>
                <a:pt x="882336" y="286157"/>
              </a:lnTo>
              <a:lnTo>
                <a:pt x="0" y="286157"/>
              </a:lnTo>
              <a:lnTo>
                <a:pt x="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06A2E7-C379-4CE3-869D-538B10B1E267}">
      <dsp:nvSpPr>
        <dsp:cNvPr id="0" name=""/>
        <dsp:cNvSpPr/>
      </dsp:nvSpPr>
      <dsp:spPr>
        <a:xfrm>
          <a:off x="4695391" y="1530490"/>
          <a:ext cx="2205842" cy="419912"/>
        </a:xfrm>
        <a:custGeom>
          <a:avLst/>
          <a:gdLst/>
          <a:ahLst/>
          <a:cxnLst/>
          <a:rect l="0" t="0" r="0" b="0"/>
          <a:pathLst>
            <a:path>
              <a:moveTo>
                <a:pt x="0" y="0"/>
              </a:moveTo>
              <a:lnTo>
                <a:pt x="0" y="286157"/>
              </a:lnTo>
              <a:lnTo>
                <a:pt x="2205842" y="286157"/>
              </a:lnTo>
              <a:lnTo>
                <a:pt x="2205842"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F00B1-FD0A-4E45-AFE0-6867F86A5CE8}">
      <dsp:nvSpPr>
        <dsp:cNvPr id="0" name=""/>
        <dsp:cNvSpPr/>
      </dsp:nvSpPr>
      <dsp:spPr>
        <a:xfrm>
          <a:off x="4254223" y="1530490"/>
          <a:ext cx="441168" cy="419912"/>
        </a:xfrm>
        <a:custGeom>
          <a:avLst/>
          <a:gdLst/>
          <a:ahLst/>
          <a:cxnLst/>
          <a:rect l="0" t="0" r="0" b="0"/>
          <a:pathLst>
            <a:path>
              <a:moveTo>
                <a:pt x="441168" y="0"/>
              </a:moveTo>
              <a:lnTo>
                <a:pt x="441168" y="286157"/>
              </a:lnTo>
              <a:lnTo>
                <a:pt x="0" y="286157"/>
              </a:lnTo>
              <a:lnTo>
                <a:pt x="0"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628F18-B9F9-41C2-9F74-0689DEF3EC1A}">
      <dsp:nvSpPr>
        <dsp:cNvPr id="0" name=""/>
        <dsp:cNvSpPr/>
      </dsp:nvSpPr>
      <dsp:spPr>
        <a:xfrm>
          <a:off x="2489549" y="2867231"/>
          <a:ext cx="1764673" cy="419912"/>
        </a:xfrm>
        <a:custGeom>
          <a:avLst/>
          <a:gdLst/>
          <a:ahLst/>
          <a:cxnLst/>
          <a:rect l="0" t="0" r="0" b="0"/>
          <a:pathLst>
            <a:path>
              <a:moveTo>
                <a:pt x="0" y="0"/>
              </a:moveTo>
              <a:lnTo>
                <a:pt x="0" y="286157"/>
              </a:lnTo>
              <a:lnTo>
                <a:pt x="1764673" y="286157"/>
              </a:lnTo>
              <a:lnTo>
                <a:pt x="1764673"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52E54A-FC5A-41CD-9C25-276A1DA0EA26}">
      <dsp:nvSpPr>
        <dsp:cNvPr id="0" name=""/>
        <dsp:cNvSpPr/>
      </dsp:nvSpPr>
      <dsp:spPr>
        <a:xfrm>
          <a:off x="2443829" y="2867231"/>
          <a:ext cx="91440" cy="419912"/>
        </a:xfrm>
        <a:custGeom>
          <a:avLst/>
          <a:gdLst/>
          <a:ahLst/>
          <a:cxnLst/>
          <a:rect l="0" t="0" r="0" b="0"/>
          <a:pathLst>
            <a:path>
              <a:moveTo>
                <a:pt x="45720" y="0"/>
              </a:moveTo>
              <a:lnTo>
                <a:pt x="4572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DE7FBD-6DC5-42F8-AA46-A11568F2CE4A}">
      <dsp:nvSpPr>
        <dsp:cNvPr id="0" name=""/>
        <dsp:cNvSpPr/>
      </dsp:nvSpPr>
      <dsp:spPr>
        <a:xfrm>
          <a:off x="724875" y="2867231"/>
          <a:ext cx="1764673" cy="419912"/>
        </a:xfrm>
        <a:custGeom>
          <a:avLst/>
          <a:gdLst/>
          <a:ahLst/>
          <a:cxnLst/>
          <a:rect l="0" t="0" r="0" b="0"/>
          <a:pathLst>
            <a:path>
              <a:moveTo>
                <a:pt x="1764673" y="0"/>
              </a:moveTo>
              <a:lnTo>
                <a:pt x="1764673" y="286157"/>
              </a:lnTo>
              <a:lnTo>
                <a:pt x="0" y="286157"/>
              </a:lnTo>
              <a:lnTo>
                <a:pt x="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AD028E-4EA2-4951-948D-A8F35D9B6E30}">
      <dsp:nvSpPr>
        <dsp:cNvPr id="0" name=""/>
        <dsp:cNvSpPr/>
      </dsp:nvSpPr>
      <dsp:spPr>
        <a:xfrm>
          <a:off x="2489549" y="1530490"/>
          <a:ext cx="2205842" cy="419912"/>
        </a:xfrm>
        <a:custGeom>
          <a:avLst/>
          <a:gdLst/>
          <a:ahLst/>
          <a:cxnLst/>
          <a:rect l="0" t="0" r="0" b="0"/>
          <a:pathLst>
            <a:path>
              <a:moveTo>
                <a:pt x="2205842" y="0"/>
              </a:moveTo>
              <a:lnTo>
                <a:pt x="2205842" y="286157"/>
              </a:lnTo>
              <a:lnTo>
                <a:pt x="0" y="286157"/>
              </a:lnTo>
              <a:lnTo>
                <a:pt x="0"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EF0633-87BE-4F19-A8B5-F020AEF4CDC9}">
      <dsp:nvSpPr>
        <dsp:cNvPr id="0" name=""/>
        <dsp:cNvSpPr/>
      </dsp:nvSpPr>
      <dsp:spPr>
        <a:xfrm>
          <a:off x="3973479" y="61366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25455-7FD5-46F8-AE6D-CA2A251CC47B}">
      <dsp:nvSpPr>
        <dsp:cNvPr id="0" name=""/>
        <dsp:cNvSpPr/>
      </dsp:nvSpPr>
      <dsp:spPr>
        <a:xfrm>
          <a:off x="4133904" y="76606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TIPOS DE CORTES DIAGONALES</a:t>
          </a:r>
        </a:p>
      </dsp:txBody>
      <dsp:txXfrm>
        <a:off x="4160757" y="792919"/>
        <a:ext cx="1390118" cy="863122"/>
      </dsp:txXfrm>
    </dsp:sp>
    <dsp:sp modelId="{5EFA854F-8261-412C-A39B-A2DE2EAC337B}">
      <dsp:nvSpPr>
        <dsp:cNvPr id="0" name=""/>
        <dsp:cNvSpPr/>
      </dsp:nvSpPr>
      <dsp:spPr>
        <a:xfrm>
          <a:off x="1767636"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7E24B-2D1D-46F1-8E29-13940C84CD35}">
      <dsp:nvSpPr>
        <dsp:cNvPr id="0" name=""/>
        <dsp:cNvSpPr/>
      </dsp:nvSpPr>
      <dsp:spPr>
        <a:xfrm>
          <a:off x="1928061"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1. Cortes en Cuña</a:t>
          </a:r>
        </a:p>
      </dsp:txBody>
      <dsp:txXfrm>
        <a:off x="1954914" y="2129659"/>
        <a:ext cx="1390118" cy="863122"/>
      </dsp:txXfrm>
    </dsp:sp>
    <dsp:sp modelId="{126CCA8B-7B05-4E3B-876A-DF9412AEB7C2}">
      <dsp:nvSpPr>
        <dsp:cNvPr id="0" name=""/>
        <dsp:cNvSpPr/>
      </dsp:nvSpPr>
      <dsp:spPr>
        <a:xfrm>
          <a:off x="2962"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CA568C-E894-48E9-B75F-F1816598FC3E}">
      <dsp:nvSpPr>
        <dsp:cNvPr id="0" name=""/>
        <dsp:cNvSpPr/>
      </dsp:nvSpPr>
      <dsp:spPr>
        <a:xfrm>
          <a:off x="163387"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Cuña en ejecución Vertical</a:t>
          </a:r>
        </a:p>
      </dsp:txBody>
      <dsp:txXfrm>
        <a:off x="190240" y="3466400"/>
        <a:ext cx="1390118" cy="863122"/>
      </dsp:txXfrm>
    </dsp:sp>
    <dsp:sp modelId="{EBB4CD5A-1374-40B2-ABBF-83D33EACA213}">
      <dsp:nvSpPr>
        <dsp:cNvPr id="0" name=""/>
        <dsp:cNvSpPr/>
      </dsp:nvSpPr>
      <dsp:spPr>
        <a:xfrm>
          <a:off x="1767636"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49ED30-2233-4D05-A4F5-94F341FE20C8}">
      <dsp:nvSpPr>
        <dsp:cNvPr id="0" name=""/>
        <dsp:cNvSpPr/>
      </dsp:nvSpPr>
      <dsp:spPr>
        <a:xfrm>
          <a:off x="1928061"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Cuña en ejecución Horizontal (“V”, “W”)</a:t>
          </a:r>
        </a:p>
      </dsp:txBody>
      <dsp:txXfrm>
        <a:off x="1954914" y="3466400"/>
        <a:ext cx="1390118" cy="863122"/>
      </dsp:txXfrm>
    </dsp:sp>
    <dsp:sp modelId="{DD589415-445A-486A-A1AC-C0B251307AC5}">
      <dsp:nvSpPr>
        <dsp:cNvPr id="0" name=""/>
        <dsp:cNvSpPr/>
      </dsp:nvSpPr>
      <dsp:spPr>
        <a:xfrm>
          <a:off x="3532310"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D11B27-6C2B-4488-90CA-E1FC6C8B184D}">
      <dsp:nvSpPr>
        <dsp:cNvPr id="0" name=""/>
        <dsp:cNvSpPr/>
      </dsp:nvSpPr>
      <dsp:spPr>
        <a:xfrm>
          <a:off x="3692735"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Corte Piramidal</a:t>
          </a:r>
        </a:p>
      </dsp:txBody>
      <dsp:txXfrm>
        <a:off x="3719588" y="3466400"/>
        <a:ext cx="1390118" cy="863122"/>
      </dsp:txXfrm>
    </dsp:sp>
    <dsp:sp modelId="{A0852DB1-E626-40CC-B337-E9FB8DE83335}">
      <dsp:nvSpPr>
        <dsp:cNvPr id="0" name=""/>
        <dsp:cNvSpPr/>
      </dsp:nvSpPr>
      <dsp:spPr>
        <a:xfrm>
          <a:off x="3532310"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CEFD2-5754-4CF9-93DA-81E52EAE07CF}">
      <dsp:nvSpPr>
        <dsp:cNvPr id="0" name=""/>
        <dsp:cNvSpPr/>
      </dsp:nvSpPr>
      <dsp:spPr>
        <a:xfrm>
          <a:off x="3692735"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2. Cortes en Abanico</a:t>
          </a:r>
        </a:p>
      </dsp:txBody>
      <dsp:txXfrm>
        <a:off x="3719588" y="2129659"/>
        <a:ext cx="1390118" cy="863122"/>
      </dsp:txXfrm>
    </dsp:sp>
    <dsp:sp modelId="{9F30916D-44ED-4A50-BEBD-6461921D371F}">
      <dsp:nvSpPr>
        <dsp:cNvPr id="0" name=""/>
        <dsp:cNvSpPr/>
      </dsp:nvSpPr>
      <dsp:spPr>
        <a:xfrm>
          <a:off x="6179321"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CC363F-F4CF-425A-8811-6458D8161B3F}">
      <dsp:nvSpPr>
        <dsp:cNvPr id="0" name=""/>
        <dsp:cNvSpPr/>
      </dsp:nvSpPr>
      <dsp:spPr>
        <a:xfrm>
          <a:off x="6339746"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3. Cortes combinados</a:t>
          </a:r>
        </a:p>
      </dsp:txBody>
      <dsp:txXfrm>
        <a:off x="6366599" y="2129659"/>
        <a:ext cx="1390118" cy="863122"/>
      </dsp:txXfrm>
    </dsp:sp>
    <dsp:sp modelId="{D1643161-B204-462C-AD34-BE457B093F7E}">
      <dsp:nvSpPr>
        <dsp:cNvPr id="0" name=""/>
        <dsp:cNvSpPr/>
      </dsp:nvSpPr>
      <dsp:spPr>
        <a:xfrm>
          <a:off x="5296984"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93EAF-8357-474D-A9AE-D23DAC6E97C3}">
      <dsp:nvSpPr>
        <dsp:cNvPr id="0" name=""/>
        <dsp:cNvSpPr/>
      </dsp:nvSpPr>
      <dsp:spPr>
        <a:xfrm>
          <a:off x="5457409"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Cuña mas abanico </a:t>
          </a:r>
        </a:p>
      </dsp:txBody>
      <dsp:txXfrm>
        <a:off x="5484262" y="3466400"/>
        <a:ext cx="1390118" cy="863122"/>
      </dsp:txXfrm>
    </dsp:sp>
    <dsp:sp modelId="{0E499E53-6F82-4F29-B7F2-DF81D4714003}">
      <dsp:nvSpPr>
        <dsp:cNvPr id="0" name=""/>
        <dsp:cNvSpPr/>
      </dsp:nvSpPr>
      <dsp:spPr>
        <a:xfrm>
          <a:off x="7061658"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A64B8-7F3F-400B-9ADD-898C6CF9C07A}">
      <dsp:nvSpPr>
        <dsp:cNvPr id="0" name=""/>
        <dsp:cNvSpPr/>
      </dsp:nvSpPr>
      <dsp:spPr>
        <a:xfrm>
          <a:off x="7222083"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Paralelo mas abanico</a:t>
          </a:r>
        </a:p>
      </dsp:txBody>
      <dsp:txXfrm>
        <a:off x="7248936" y="3466400"/>
        <a:ext cx="1390118" cy="8631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6A2E7-C379-4CE3-869D-538B10B1E267}">
      <dsp:nvSpPr>
        <dsp:cNvPr id="0" name=""/>
        <dsp:cNvSpPr/>
      </dsp:nvSpPr>
      <dsp:spPr>
        <a:xfrm>
          <a:off x="4254223" y="1530490"/>
          <a:ext cx="1764673" cy="419912"/>
        </a:xfrm>
        <a:custGeom>
          <a:avLst/>
          <a:gdLst/>
          <a:ahLst/>
          <a:cxnLst/>
          <a:rect l="0" t="0" r="0" b="0"/>
          <a:pathLst>
            <a:path>
              <a:moveTo>
                <a:pt x="0" y="0"/>
              </a:moveTo>
              <a:lnTo>
                <a:pt x="0" y="286157"/>
              </a:lnTo>
              <a:lnTo>
                <a:pt x="1764673" y="286157"/>
              </a:lnTo>
              <a:lnTo>
                <a:pt x="1764673"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B8174A-854F-444F-8880-3FECFD888A60}">
      <dsp:nvSpPr>
        <dsp:cNvPr id="0" name=""/>
        <dsp:cNvSpPr/>
      </dsp:nvSpPr>
      <dsp:spPr>
        <a:xfrm>
          <a:off x="4254223" y="2867231"/>
          <a:ext cx="3529347" cy="419912"/>
        </a:xfrm>
        <a:custGeom>
          <a:avLst/>
          <a:gdLst/>
          <a:ahLst/>
          <a:cxnLst/>
          <a:rect l="0" t="0" r="0" b="0"/>
          <a:pathLst>
            <a:path>
              <a:moveTo>
                <a:pt x="0" y="0"/>
              </a:moveTo>
              <a:lnTo>
                <a:pt x="0" y="286157"/>
              </a:lnTo>
              <a:lnTo>
                <a:pt x="3529347" y="286157"/>
              </a:lnTo>
              <a:lnTo>
                <a:pt x="3529347"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B5577-F59A-4267-BEBB-B5CF3A8EB183}">
      <dsp:nvSpPr>
        <dsp:cNvPr id="0" name=""/>
        <dsp:cNvSpPr/>
      </dsp:nvSpPr>
      <dsp:spPr>
        <a:xfrm>
          <a:off x="4254223" y="2867231"/>
          <a:ext cx="1764673" cy="419912"/>
        </a:xfrm>
        <a:custGeom>
          <a:avLst/>
          <a:gdLst/>
          <a:ahLst/>
          <a:cxnLst/>
          <a:rect l="0" t="0" r="0" b="0"/>
          <a:pathLst>
            <a:path>
              <a:moveTo>
                <a:pt x="0" y="0"/>
              </a:moveTo>
              <a:lnTo>
                <a:pt x="0" y="286157"/>
              </a:lnTo>
              <a:lnTo>
                <a:pt x="1764673" y="286157"/>
              </a:lnTo>
              <a:lnTo>
                <a:pt x="1764673"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017C1D-7CF4-4C37-99EB-364E838B13E0}">
      <dsp:nvSpPr>
        <dsp:cNvPr id="0" name=""/>
        <dsp:cNvSpPr/>
      </dsp:nvSpPr>
      <dsp:spPr>
        <a:xfrm>
          <a:off x="4208503" y="2867231"/>
          <a:ext cx="91440" cy="419912"/>
        </a:xfrm>
        <a:custGeom>
          <a:avLst/>
          <a:gdLst/>
          <a:ahLst/>
          <a:cxnLst/>
          <a:rect l="0" t="0" r="0" b="0"/>
          <a:pathLst>
            <a:path>
              <a:moveTo>
                <a:pt x="45720" y="0"/>
              </a:moveTo>
              <a:lnTo>
                <a:pt x="4572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34585A-69BA-4673-9B71-785989080BC0}">
      <dsp:nvSpPr>
        <dsp:cNvPr id="0" name=""/>
        <dsp:cNvSpPr/>
      </dsp:nvSpPr>
      <dsp:spPr>
        <a:xfrm>
          <a:off x="2489549" y="2867231"/>
          <a:ext cx="1764673" cy="419912"/>
        </a:xfrm>
        <a:custGeom>
          <a:avLst/>
          <a:gdLst/>
          <a:ahLst/>
          <a:cxnLst/>
          <a:rect l="0" t="0" r="0" b="0"/>
          <a:pathLst>
            <a:path>
              <a:moveTo>
                <a:pt x="1764673" y="0"/>
              </a:moveTo>
              <a:lnTo>
                <a:pt x="1764673" y="286157"/>
              </a:lnTo>
              <a:lnTo>
                <a:pt x="0" y="286157"/>
              </a:lnTo>
              <a:lnTo>
                <a:pt x="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D73D0-5DAE-4D37-9540-77B4E7BA8B77}">
      <dsp:nvSpPr>
        <dsp:cNvPr id="0" name=""/>
        <dsp:cNvSpPr/>
      </dsp:nvSpPr>
      <dsp:spPr>
        <a:xfrm>
          <a:off x="724875" y="2867231"/>
          <a:ext cx="3529347" cy="419912"/>
        </a:xfrm>
        <a:custGeom>
          <a:avLst/>
          <a:gdLst/>
          <a:ahLst/>
          <a:cxnLst/>
          <a:rect l="0" t="0" r="0" b="0"/>
          <a:pathLst>
            <a:path>
              <a:moveTo>
                <a:pt x="3529347" y="0"/>
              </a:moveTo>
              <a:lnTo>
                <a:pt x="3529347" y="286157"/>
              </a:lnTo>
              <a:lnTo>
                <a:pt x="0" y="286157"/>
              </a:lnTo>
              <a:lnTo>
                <a:pt x="0" y="419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F00B1-FD0A-4E45-AFE0-6867F86A5CE8}">
      <dsp:nvSpPr>
        <dsp:cNvPr id="0" name=""/>
        <dsp:cNvSpPr/>
      </dsp:nvSpPr>
      <dsp:spPr>
        <a:xfrm>
          <a:off x="4208503" y="1530490"/>
          <a:ext cx="91440" cy="419912"/>
        </a:xfrm>
        <a:custGeom>
          <a:avLst/>
          <a:gdLst/>
          <a:ahLst/>
          <a:cxnLst/>
          <a:rect l="0" t="0" r="0" b="0"/>
          <a:pathLst>
            <a:path>
              <a:moveTo>
                <a:pt x="45720" y="0"/>
              </a:moveTo>
              <a:lnTo>
                <a:pt x="45720"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AD028E-4EA2-4951-948D-A8F35D9B6E30}">
      <dsp:nvSpPr>
        <dsp:cNvPr id="0" name=""/>
        <dsp:cNvSpPr/>
      </dsp:nvSpPr>
      <dsp:spPr>
        <a:xfrm>
          <a:off x="2489549" y="1530490"/>
          <a:ext cx="1764673" cy="419912"/>
        </a:xfrm>
        <a:custGeom>
          <a:avLst/>
          <a:gdLst/>
          <a:ahLst/>
          <a:cxnLst/>
          <a:rect l="0" t="0" r="0" b="0"/>
          <a:pathLst>
            <a:path>
              <a:moveTo>
                <a:pt x="1764673" y="0"/>
              </a:moveTo>
              <a:lnTo>
                <a:pt x="1764673" y="286157"/>
              </a:lnTo>
              <a:lnTo>
                <a:pt x="0" y="286157"/>
              </a:lnTo>
              <a:lnTo>
                <a:pt x="0" y="419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EF0633-87BE-4F19-A8B5-F020AEF4CDC9}">
      <dsp:nvSpPr>
        <dsp:cNvPr id="0" name=""/>
        <dsp:cNvSpPr/>
      </dsp:nvSpPr>
      <dsp:spPr>
        <a:xfrm>
          <a:off x="3532310" y="61366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25455-7FD5-46F8-AE6D-CA2A251CC47B}">
      <dsp:nvSpPr>
        <dsp:cNvPr id="0" name=""/>
        <dsp:cNvSpPr/>
      </dsp:nvSpPr>
      <dsp:spPr>
        <a:xfrm>
          <a:off x="3692735" y="76606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TIPOS DE CORTES PARALELOS</a:t>
          </a:r>
        </a:p>
      </dsp:txBody>
      <dsp:txXfrm>
        <a:off x="3719588" y="792919"/>
        <a:ext cx="1390118" cy="863122"/>
      </dsp:txXfrm>
    </dsp:sp>
    <dsp:sp modelId="{5EFA854F-8261-412C-A39B-A2DE2EAC337B}">
      <dsp:nvSpPr>
        <dsp:cNvPr id="0" name=""/>
        <dsp:cNvSpPr/>
      </dsp:nvSpPr>
      <dsp:spPr>
        <a:xfrm>
          <a:off x="1767636"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7E24B-2D1D-46F1-8E29-13940C84CD35}">
      <dsp:nvSpPr>
        <dsp:cNvPr id="0" name=""/>
        <dsp:cNvSpPr/>
      </dsp:nvSpPr>
      <dsp:spPr>
        <a:xfrm>
          <a:off x="1928061"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1. Corte Quemado</a:t>
          </a:r>
        </a:p>
      </dsp:txBody>
      <dsp:txXfrm>
        <a:off x="1954914" y="2129659"/>
        <a:ext cx="1390118" cy="863122"/>
      </dsp:txXfrm>
    </dsp:sp>
    <dsp:sp modelId="{A0852DB1-E626-40CC-B337-E9FB8DE83335}">
      <dsp:nvSpPr>
        <dsp:cNvPr id="0" name=""/>
        <dsp:cNvSpPr/>
      </dsp:nvSpPr>
      <dsp:spPr>
        <a:xfrm>
          <a:off x="3532310"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CEFD2-5754-4CF9-93DA-81E52EAE07CF}">
      <dsp:nvSpPr>
        <dsp:cNvPr id="0" name=""/>
        <dsp:cNvSpPr/>
      </dsp:nvSpPr>
      <dsp:spPr>
        <a:xfrm>
          <a:off x="3692735"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2. Cortes Cilíndrico con taladros de alivio</a:t>
          </a:r>
        </a:p>
      </dsp:txBody>
      <dsp:txXfrm>
        <a:off x="3719588" y="2129659"/>
        <a:ext cx="1390118" cy="863122"/>
      </dsp:txXfrm>
    </dsp:sp>
    <dsp:sp modelId="{EAA40393-9F27-4F92-855F-C38B5622613F}">
      <dsp:nvSpPr>
        <dsp:cNvPr id="0" name=""/>
        <dsp:cNvSpPr/>
      </dsp:nvSpPr>
      <dsp:spPr>
        <a:xfrm>
          <a:off x="2962"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B418C-03C5-46E9-AB89-93999E7FFC18}">
      <dsp:nvSpPr>
        <dsp:cNvPr id="0" name=""/>
        <dsp:cNvSpPr/>
      </dsp:nvSpPr>
      <dsp:spPr>
        <a:xfrm>
          <a:off x="163387"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Arranque de 4 secciones</a:t>
          </a:r>
        </a:p>
      </dsp:txBody>
      <dsp:txXfrm>
        <a:off x="190240" y="3466400"/>
        <a:ext cx="1390118" cy="863122"/>
      </dsp:txXfrm>
    </dsp:sp>
    <dsp:sp modelId="{474211F5-6829-4D64-B952-FFB251D755A9}">
      <dsp:nvSpPr>
        <dsp:cNvPr id="0" name=""/>
        <dsp:cNvSpPr/>
      </dsp:nvSpPr>
      <dsp:spPr>
        <a:xfrm>
          <a:off x="1767636"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24A34-8D6D-4F71-BA15-EAB67D5D9B66}">
      <dsp:nvSpPr>
        <dsp:cNvPr id="0" name=""/>
        <dsp:cNvSpPr/>
      </dsp:nvSpPr>
      <dsp:spPr>
        <a:xfrm>
          <a:off x="1928061"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Arranque Cilíndrico de doble espiral</a:t>
          </a:r>
        </a:p>
      </dsp:txBody>
      <dsp:txXfrm>
        <a:off x="1954914" y="3466400"/>
        <a:ext cx="1390118" cy="863122"/>
      </dsp:txXfrm>
    </dsp:sp>
    <dsp:sp modelId="{1EB1AE26-AE42-4EA0-BA38-A93FCBDD7F4D}">
      <dsp:nvSpPr>
        <dsp:cNvPr id="0" name=""/>
        <dsp:cNvSpPr/>
      </dsp:nvSpPr>
      <dsp:spPr>
        <a:xfrm>
          <a:off x="3532310"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7E647-6DC5-446B-BDF4-FAA05BE4BB55}">
      <dsp:nvSpPr>
        <dsp:cNvPr id="0" name=""/>
        <dsp:cNvSpPr/>
      </dsp:nvSpPr>
      <dsp:spPr>
        <a:xfrm>
          <a:off x="3692735"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Arranque </a:t>
          </a:r>
          <a:r>
            <a:rPr lang="es-PE" sz="1300" kern="1200" dirty="0" err="1"/>
            <a:t>Coromant</a:t>
          </a:r>
          <a:endParaRPr lang="es-PE" sz="1300" kern="1200" dirty="0"/>
        </a:p>
      </dsp:txBody>
      <dsp:txXfrm>
        <a:off x="3719588" y="3466400"/>
        <a:ext cx="1390118" cy="863122"/>
      </dsp:txXfrm>
    </dsp:sp>
    <dsp:sp modelId="{4891F6A2-7AC3-4148-8B99-E2E8BA684F7A}">
      <dsp:nvSpPr>
        <dsp:cNvPr id="0" name=""/>
        <dsp:cNvSpPr/>
      </dsp:nvSpPr>
      <dsp:spPr>
        <a:xfrm>
          <a:off x="5296984"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938D0-D76A-40F0-8DE0-24F6BBBF01FD}">
      <dsp:nvSpPr>
        <dsp:cNvPr id="0" name=""/>
        <dsp:cNvSpPr/>
      </dsp:nvSpPr>
      <dsp:spPr>
        <a:xfrm>
          <a:off x="5457409"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Arranque </a:t>
          </a:r>
          <a:r>
            <a:rPr lang="es-PE" sz="1300" kern="1200" dirty="0" err="1"/>
            <a:t>Fagersta</a:t>
          </a:r>
          <a:endParaRPr lang="es-PE" sz="1300" kern="1200" dirty="0"/>
        </a:p>
      </dsp:txBody>
      <dsp:txXfrm>
        <a:off x="5484262" y="3466400"/>
        <a:ext cx="1390118" cy="863122"/>
      </dsp:txXfrm>
    </dsp:sp>
    <dsp:sp modelId="{8AA55B08-0DB8-4E11-A785-97655F1DF9A0}">
      <dsp:nvSpPr>
        <dsp:cNvPr id="0" name=""/>
        <dsp:cNvSpPr/>
      </dsp:nvSpPr>
      <dsp:spPr>
        <a:xfrm>
          <a:off x="7061658" y="3287143"/>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5821D-DAAC-41BB-A681-4CE2A9B8BEC9}">
      <dsp:nvSpPr>
        <dsp:cNvPr id="0" name=""/>
        <dsp:cNvSpPr/>
      </dsp:nvSpPr>
      <dsp:spPr>
        <a:xfrm>
          <a:off x="7222083" y="3439547"/>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s-PE" sz="1300" kern="1200" dirty="0"/>
        </a:p>
      </dsp:txBody>
      <dsp:txXfrm>
        <a:off x="7248936" y="3466400"/>
        <a:ext cx="1390118" cy="863122"/>
      </dsp:txXfrm>
    </dsp:sp>
    <dsp:sp modelId="{9F30916D-44ED-4A50-BEBD-6461921D371F}">
      <dsp:nvSpPr>
        <dsp:cNvPr id="0" name=""/>
        <dsp:cNvSpPr/>
      </dsp:nvSpPr>
      <dsp:spPr>
        <a:xfrm>
          <a:off x="5296984" y="1950402"/>
          <a:ext cx="1443824" cy="916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CC363F-F4CF-425A-8811-6458D8161B3F}">
      <dsp:nvSpPr>
        <dsp:cNvPr id="0" name=""/>
        <dsp:cNvSpPr/>
      </dsp:nvSpPr>
      <dsp:spPr>
        <a:xfrm>
          <a:off x="5457409" y="2102806"/>
          <a:ext cx="1443824" cy="916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3. Cortes Escalonados por tajadas horizontales</a:t>
          </a:r>
        </a:p>
      </dsp:txBody>
      <dsp:txXfrm>
        <a:off x="5484262" y="2129659"/>
        <a:ext cx="1390118" cy="863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FF148-57AD-4A77-BFAB-DA4D6A6E77F0}">
      <dsp:nvSpPr>
        <dsp:cNvPr id="0" name=""/>
        <dsp:cNvSpPr/>
      </dsp:nvSpPr>
      <dsp:spPr>
        <a:xfrm>
          <a:off x="7512451" y="2965053"/>
          <a:ext cx="91440" cy="527383"/>
        </a:xfrm>
        <a:custGeom>
          <a:avLst/>
          <a:gdLst/>
          <a:ahLst/>
          <a:cxnLst/>
          <a:rect l="0" t="0" r="0" b="0"/>
          <a:pathLst>
            <a:path>
              <a:moveTo>
                <a:pt x="45720" y="0"/>
              </a:moveTo>
              <a:lnTo>
                <a:pt x="45720" y="5273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441DFA-AB33-4369-9CC4-E186620E162D}">
      <dsp:nvSpPr>
        <dsp:cNvPr id="0" name=""/>
        <dsp:cNvSpPr/>
      </dsp:nvSpPr>
      <dsp:spPr>
        <a:xfrm>
          <a:off x="4233693" y="1286192"/>
          <a:ext cx="3324478" cy="527383"/>
        </a:xfrm>
        <a:custGeom>
          <a:avLst/>
          <a:gdLst/>
          <a:ahLst/>
          <a:cxnLst/>
          <a:rect l="0" t="0" r="0" b="0"/>
          <a:pathLst>
            <a:path>
              <a:moveTo>
                <a:pt x="0" y="0"/>
              </a:moveTo>
              <a:lnTo>
                <a:pt x="0" y="359396"/>
              </a:lnTo>
              <a:lnTo>
                <a:pt x="3324478" y="359396"/>
              </a:lnTo>
              <a:lnTo>
                <a:pt x="3324478" y="5273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65FB60-228C-45D2-B32D-BFD4425297F7}">
      <dsp:nvSpPr>
        <dsp:cNvPr id="0" name=""/>
        <dsp:cNvSpPr/>
      </dsp:nvSpPr>
      <dsp:spPr>
        <a:xfrm>
          <a:off x="5296133" y="2965053"/>
          <a:ext cx="91440" cy="527383"/>
        </a:xfrm>
        <a:custGeom>
          <a:avLst/>
          <a:gdLst/>
          <a:ahLst/>
          <a:cxnLst/>
          <a:rect l="0" t="0" r="0" b="0"/>
          <a:pathLst>
            <a:path>
              <a:moveTo>
                <a:pt x="45720" y="0"/>
              </a:moveTo>
              <a:lnTo>
                <a:pt x="45720" y="5273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FDEA5A-98F7-47BA-B4DE-BE643DBB5641}">
      <dsp:nvSpPr>
        <dsp:cNvPr id="0" name=""/>
        <dsp:cNvSpPr/>
      </dsp:nvSpPr>
      <dsp:spPr>
        <a:xfrm>
          <a:off x="4233693" y="1286192"/>
          <a:ext cx="1108159" cy="527383"/>
        </a:xfrm>
        <a:custGeom>
          <a:avLst/>
          <a:gdLst/>
          <a:ahLst/>
          <a:cxnLst/>
          <a:rect l="0" t="0" r="0" b="0"/>
          <a:pathLst>
            <a:path>
              <a:moveTo>
                <a:pt x="0" y="0"/>
              </a:moveTo>
              <a:lnTo>
                <a:pt x="0" y="359396"/>
              </a:lnTo>
              <a:lnTo>
                <a:pt x="1108159" y="359396"/>
              </a:lnTo>
              <a:lnTo>
                <a:pt x="1108159" y="5273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6D73D0-5DAE-4D37-9540-77B4E7BA8B77}">
      <dsp:nvSpPr>
        <dsp:cNvPr id="0" name=""/>
        <dsp:cNvSpPr/>
      </dsp:nvSpPr>
      <dsp:spPr>
        <a:xfrm>
          <a:off x="3079814" y="2965053"/>
          <a:ext cx="91440" cy="527383"/>
        </a:xfrm>
        <a:custGeom>
          <a:avLst/>
          <a:gdLst/>
          <a:ahLst/>
          <a:cxnLst/>
          <a:rect l="0" t="0" r="0" b="0"/>
          <a:pathLst>
            <a:path>
              <a:moveTo>
                <a:pt x="45720" y="0"/>
              </a:moveTo>
              <a:lnTo>
                <a:pt x="45720" y="5273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F00B1-FD0A-4E45-AFE0-6867F86A5CE8}">
      <dsp:nvSpPr>
        <dsp:cNvPr id="0" name=""/>
        <dsp:cNvSpPr/>
      </dsp:nvSpPr>
      <dsp:spPr>
        <a:xfrm>
          <a:off x="3125534" y="1286192"/>
          <a:ext cx="1108159" cy="527383"/>
        </a:xfrm>
        <a:custGeom>
          <a:avLst/>
          <a:gdLst/>
          <a:ahLst/>
          <a:cxnLst/>
          <a:rect l="0" t="0" r="0" b="0"/>
          <a:pathLst>
            <a:path>
              <a:moveTo>
                <a:pt x="1108159" y="0"/>
              </a:moveTo>
              <a:lnTo>
                <a:pt x="1108159" y="359396"/>
              </a:lnTo>
              <a:lnTo>
                <a:pt x="0" y="359396"/>
              </a:lnTo>
              <a:lnTo>
                <a:pt x="0" y="5273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D41B35-8C8D-4DD9-AD42-5598A95F9F64}">
      <dsp:nvSpPr>
        <dsp:cNvPr id="0" name=""/>
        <dsp:cNvSpPr/>
      </dsp:nvSpPr>
      <dsp:spPr>
        <a:xfrm>
          <a:off x="863495" y="2965053"/>
          <a:ext cx="91440" cy="527383"/>
        </a:xfrm>
        <a:custGeom>
          <a:avLst/>
          <a:gdLst/>
          <a:ahLst/>
          <a:cxnLst/>
          <a:rect l="0" t="0" r="0" b="0"/>
          <a:pathLst>
            <a:path>
              <a:moveTo>
                <a:pt x="45720" y="0"/>
              </a:moveTo>
              <a:lnTo>
                <a:pt x="45720" y="52738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AD028E-4EA2-4951-948D-A8F35D9B6E30}">
      <dsp:nvSpPr>
        <dsp:cNvPr id="0" name=""/>
        <dsp:cNvSpPr/>
      </dsp:nvSpPr>
      <dsp:spPr>
        <a:xfrm>
          <a:off x="909215" y="1286192"/>
          <a:ext cx="3324478" cy="527383"/>
        </a:xfrm>
        <a:custGeom>
          <a:avLst/>
          <a:gdLst/>
          <a:ahLst/>
          <a:cxnLst/>
          <a:rect l="0" t="0" r="0" b="0"/>
          <a:pathLst>
            <a:path>
              <a:moveTo>
                <a:pt x="3324478" y="0"/>
              </a:moveTo>
              <a:lnTo>
                <a:pt x="3324478" y="359396"/>
              </a:lnTo>
              <a:lnTo>
                <a:pt x="0" y="359396"/>
              </a:lnTo>
              <a:lnTo>
                <a:pt x="0" y="5273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EF0633-87BE-4F19-A8B5-F020AEF4CDC9}">
      <dsp:nvSpPr>
        <dsp:cNvPr id="0" name=""/>
        <dsp:cNvSpPr/>
      </dsp:nvSpPr>
      <dsp:spPr>
        <a:xfrm>
          <a:off x="3327017" y="134713"/>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25455-7FD5-46F8-AE6D-CA2A251CC47B}">
      <dsp:nvSpPr>
        <dsp:cNvPr id="0" name=""/>
        <dsp:cNvSpPr/>
      </dsp:nvSpPr>
      <dsp:spPr>
        <a:xfrm>
          <a:off x="3528501" y="326123"/>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TIPOS DE ROCAS PARA SELECCIÓN DE EXPLOSIVO</a:t>
          </a:r>
        </a:p>
      </dsp:txBody>
      <dsp:txXfrm>
        <a:off x="3562227" y="359849"/>
        <a:ext cx="1745899" cy="1084026"/>
      </dsp:txXfrm>
    </dsp:sp>
    <dsp:sp modelId="{5EFA854F-8261-412C-A39B-A2DE2EAC337B}">
      <dsp:nvSpPr>
        <dsp:cNvPr id="0" name=""/>
        <dsp:cNvSpPr/>
      </dsp:nvSpPr>
      <dsp:spPr>
        <a:xfrm>
          <a:off x="2539" y="1813575"/>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7E24B-2D1D-46F1-8E29-13940C84CD35}">
      <dsp:nvSpPr>
        <dsp:cNvPr id="0" name=""/>
        <dsp:cNvSpPr/>
      </dsp:nvSpPr>
      <dsp:spPr>
        <a:xfrm>
          <a:off x="204023" y="2004984"/>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1. Rocas masivas resistentes</a:t>
          </a:r>
        </a:p>
      </dsp:txBody>
      <dsp:txXfrm>
        <a:off x="237749" y="2038710"/>
        <a:ext cx="1745899" cy="1084026"/>
      </dsp:txXfrm>
    </dsp:sp>
    <dsp:sp modelId="{04D68810-BF59-422F-BFB9-0AA4C988635F}">
      <dsp:nvSpPr>
        <dsp:cNvPr id="0" name=""/>
        <dsp:cNvSpPr/>
      </dsp:nvSpPr>
      <dsp:spPr>
        <a:xfrm>
          <a:off x="2539" y="3492436"/>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831C37-ECC1-4ECA-B14D-086FF95E6826}">
      <dsp:nvSpPr>
        <dsp:cNvPr id="0" name=""/>
        <dsp:cNvSpPr/>
      </dsp:nvSpPr>
      <dsp:spPr>
        <a:xfrm>
          <a:off x="204023" y="3683845"/>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Explosivos con elevada densidad y velocidad de detonación (Hidrogeles, emulsiones y explosivos gelatinosos)</a:t>
          </a:r>
        </a:p>
      </dsp:txBody>
      <dsp:txXfrm>
        <a:off x="237749" y="3717571"/>
        <a:ext cx="1745899" cy="1084026"/>
      </dsp:txXfrm>
    </dsp:sp>
    <dsp:sp modelId="{A0852DB1-E626-40CC-B337-E9FB8DE83335}">
      <dsp:nvSpPr>
        <dsp:cNvPr id="0" name=""/>
        <dsp:cNvSpPr/>
      </dsp:nvSpPr>
      <dsp:spPr>
        <a:xfrm>
          <a:off x="2218858" y="1813575"/>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CEFD2-5754-4CF9-93DA-81E52EAE07CF}">
      <dsp:nvSpPr>
        <dsp:cNvPr id="0" name=""/>
        <dsp:cNvSpPr/>
      </dsp:nvSpPr>
      <dsp:spPr>
        <a:xfrm>
          <a:off x="2420342" y="2004984"/>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2. Rocas muy fisuradas</a:t>
          </a:r>
        </a:p>
      </dsp:txBody>
      <dsp:txXfrm>
        <a:off x="2454068" y="2038710"/>
        <a:ext cx="1745899" cy="1084026"/>
      </dsp:txXfrm>
    </dsp:sp>
    <dsp:sp modelId="{EAA40393-9F27-4F92-855F-C38B5622613F}">
      <dsp:nvSpPr>
        <dsp:cNvPr id="0" name=""/>
        <dsp:cNvSpPr/>
      </dsp:nvSpPr>
      <dsp:spPr>
        <a:xfrm>
          <a:off x="2218858" y="3492436"/>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B418C-03C5-46E9-AB89-93999E7FFC18}">
      <dsp:nvSpPr>
        <dsp:cNvPr id="0" name=""/>
        <dsp:cNvSpPr/>
      </dsp:nvSpPr>
      <dsp:spPr>
        <a:xfrm>
          <a:off x="2420342" y="3683845"/>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Explosivos con elevada energía de gases.</a:t>
          </a:r>
        </a:p>
      </dsp:txBody>
      <dsp:txXfrm>
        <a:off x="2454068" y="3717571"/>
        <a:ext cx="1745899" cy="1084026"/>
      </dsp:txXfrm>
    </dsp:sp>
    <dsp:sp modelId="{123D1A98-1507-464D-80F4-7ACB32CEAA97}">
      <dsp:nvSpPr>
        <dsp:cNvPr id="0" name=""/>
        <dsp:cNvSpPr/>
      </dsp:nvSpPr>
      <dsp:spPr>
        <a:xfrm>
          <a:off x="4435177" y="1813575"/>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F6F065-FA93-45A9-B7F8-C4179C18ECC6}">
      <dsp:nvSpPr>
        <dsp:cNvPr id="0" name=""/>
        <dsp:cNvSpPr/>
      </dsp:nvSpPr>
      <dsp:spPr>
        <a:xfrm>
          <a:off x="4636660" y="2004984"/>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3. Rocas conformadas en bloques</a:t>
          </a:r>
        </a:p>
      </dsp:txBody>
      <dsp:txXfrm>
        <a:off x="4670386" y="2038710"/>
        <a:ext cx="1745899" cy="1084026"/>
      </dsp:txXfrm>
    </dsp:sp>
    <dsp:sp modelId="{42765077-AEAC-48CD-BFC5-51418DE29A72}">
      <dsp:nvSpPr>
        <dsp:cNvPr id="0" name=""/>
        <dsp:cNvSpPr/>
      </dsp:nvSpPr>
      <dsp:spPr>
        <a:xfrm>
          <a:off x="4435177" y="3492436"/>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2CBA0-C1D8-40F1-AFE1-C8EEC638037E}">
      <dsp:nvSpPr>
        <dsp:cNvPr id="0" name=""/>
        <dsp:cNvSpPr/>
      </dsp:nvSpPr>
      <dsp:spPr>
        <a:xfrm>
          <a:off x="4636660" y="3683845"/>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Explosivos como ALANFO o el </a:t>
          </a:r>
          <a:r>
            <a:rPr lang="es-PE" sz="1300" kern="1200" dirty="0" err="1"/>
            <a:t>Anfo</a:t>
          </a:r>
          <a:r>
            <a:rPr lang="es-PE" sz="1300" kern="1200" dirty="0"/>
            <a:t> Pesado</a:t>
          </a:r>
        </a:p>
      </dsp:txBody>
      <dsp:txXfrm>
        <a:off x="4670386" y="3717571"/>
        <a:ext cx="1745899" cy="1084026"/>
      </dsp:txXfrm>
    </dsp:sp>
    <dsp:sp modelId="{D560A954-5E91-4F4C-9177-60E4B0BBE45E}">
      <dsp:nvSpPr>
        <dsp:cNvPr id="0" name=""/>
        <dsp:cNvSpPr/>
      </dsp:nvSpPr>
      <dsp:spPr>
        <a:xfrm>
          <a:off x="6651496" y="1813575"/>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02B5E-0E75-4B11-8B22-0E25E13C6BD3}">
      <dsp:nvSpPr>
        <dsp:cNvPr id="0" name=""/>
        <dsp:cNvSpPr/>
      </dsp:nvSpPr>
      <dsp:spPr>
        <a:xfrm>
          <a:off x="6852979" y="2004984"/>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4. Rocas porosas</a:t>
          </a:r>
        </a:p>
      </dsp:txBody>
      <dsp:txXfrm>
        <a:off x="6886705" y="2038710"/>
        <a:ext cx="1745899" cy="1084026"/>
      </dsp:txXfrm>
    </dsp:sp>
    <dsp:sp modelId="{8F16A152-3E6F-444E-BB7D-A6FBC208CCD7}">
      <dsp:nvSpPr>
        <dsp:cNvPr id="0" name=""/>
        <dsp:cNvSpPr/>
      </dsp:nvSpPr>
      <dsp:spPr>
        <a:xfrm>
          <a:off x="6651496" y="3492436"/>
          <a:ext cx="1813351" cy="11514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5BD172-31EA-4965-8BCB-490795DA11A8}">
      <dsp:nvSpPr>
        <dsp:cNvPr id="0" name=""/>
        <dsp:cNvSpPr/>
      </dsp:nvSpPr>
      <dsp:spPr>
        <a:xfrm>
          <a:off x="6852979" y="3683845"/>
          <a:ext cx="1813351" cy="11514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PE" sz="1300" kern="1200" dirty="0"/>
            <a:t>Explosivos de baja densidad y velocidad detonación (</a:t>
          </a:r>
          <a:r>
            <a:rPr lang="es-PE" sz="1300" kern="1200" dirty="0" err="1"/>
            <a:t>Anfo</a:t>
          </a:r>
          <a:r>
            <a:rPr lang="es-PE" sz="1300" kern="1200" dirty="0"/>
            <a:t>)</a:t>
          </a:r>
        </a:p>
      </dsp:txBody>
      <dsp:txXfrm>
        <a:off x="6886705" y="3717571"/>
        <a:ext cx="1745899" cy="108402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347-8672-403E-87C7-42AC6F8BB28A}" type="datetimeFigureOut">
              <a:rPr lang="es-PE" smtClean="0"/>
              <a:t>19/08/2024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6C535-A7D3-45CD-A10A-0ED7F5F460A9}" type="slidenum">
              <a:rPr lang="es-PE" smtClean="0"/>
              <a:t>‹Nº›</a:t>
            </a:fld>
            <a:endParaRPr lang="es-PE"/>
          </a:p>
        </p:txBody>
      </p:sp>
    </p:spTree>
    <p:extLst>
      <p:ext uri="{BB962C8B-B14F-4D97-AF65-F5344CB8AC3E}">
        <p14:creationId xmlns:p14="http://schemas.microsoft.com/office/powerpoint/2010/main" val="4309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19/08/2024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9181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19/08/2024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72927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19/08/2024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07310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CC231CB2-8F63-4ACB-AA28-38CB9C3B0788}" type="datetimeFigureOut">
              <a:rPr lang="es-ES" smtClean="0"/>
              <a:t>19/08/2024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89452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231CB2-8F63-4ACB-AA28-38CB9C3B0788}" type="datetimeFigureOut">
              <a:rPr lang="es-ES" smtClean="0"/>
              <a:t>19/08/2024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59373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CC231CB2-8F63-4ACB-AA28-38CB9C3B0788}" type="datetimeFigureOut">
              <a:rPr lang="es-ES" smtClean="0"/>
              <a:t>19/08/2024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364624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CC231CB2-8F63-4ACB-AA28-38CB9C3B0788}" type="datetimeFigureOut">
              <a:rPr lang="es-ES" smtClean="0"/>
              <a:t>19/08/2024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49623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CC231CB2-8F63-4ACB-AA28-38CB9C3B0788}" type="datetimeFigureOut">
              <a:rPr lang="es-ES" smtClean="0"/>
              <a:t>19/08/2024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89915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231CB2-8F63-4ACB-AA28-38CB9C3B0788}" type="datetimeFigureOut">
              <a:rPr lang="es-ES" smtClean="0"/>
              <a:t>19/08/2024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16240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19/08/2024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19998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231CB2-8F63-4ACB-AA28-38CB9C3B0788}" type="datetimeFigureOut">
              <a:rPr lang="es-ES" smtClean="0"/>
              <a:t>19/08/2024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4A79FA8-4D08-4E50-BBA2-D88CCB263461}" type="slidenum">
              <a:rPr lang="es-ES" smtClean="0"/>
              <a:t>‹Nº›</a:t>
            </a:fld>
            <a:endParaRPr lang="es-ES"/>
          </a:p>
        </p:txBody>
      </p:sp>
    </p:spTree>
    <p:extLst>
      <p:ext uri="{BB962C8B-B14F-4D97-AF65-F5344CB8AC3E}">
        <p14:creationId xmlns:p14="http://schemas.microsoft.com/office/powerpoint/2010/main" val="2196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31CB2-8F63-4ACB-AA28-38CB9C3B0788}" type="datetimeFigureOut">
              <a:rPr lang="es-ES" smtClean="0"/>
              <a:t>19/08/2024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9FA8-4D08-4E50-BBA2-D88CCB263461}" type="slidenum">
              <a:rPr lang="es-ES" smtClean="0"/>
              <a:t>‹Nº›</a:t>
            </a:fld>
            <a:endParaRPr lang="es-ES"/>
          </a:p>
        </p:txBody>
      </p:sp>
    </p:spTree>
    <p:extLst>
      <p:ext uri="{BB962C8B-B14F-4D97-AF65-F5344CB8AC3E}">
        <p14:creationId xmlns:p14="http://schemas.microsoft.com/office/powerpoint/2010/main" val="2980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5.png"/><Relationship Id="rId4" Type="http://schemas.openxmlformats.org/officeDocument/2006/relationships/image" Target="../media/image30.wmf"/></Relationships>
</file>

<file path=ppt/slides/_rels/slide41.xml.rels><?xml version="1.0" encoding="UTF-8" standalone="yes"?>
<Relationships xmlns="http://schemas.openxmlformats.org/package/2006/relationships"><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5.bin"/><Relationship Id="rId4" Type="http://schemas.openxmlformats.org/officeDocument/2006/relationships/image" Target="../media/image32.wmf"/></Relationships>
</file>

<file path=ppt/slides/_rels/slide43.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5.wmf"/><Relationship Id="rId11" Type="http://schemas.openxmlformats.org/officeDocument/2006/relationships/image" Target="../media/image37.png"/><Relationship Id="rId5" Type="http://schemas.openxmlformats.org/officeDocument/2006/relationships/oleObject" Target="../embeddings/oleObject7.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9.wmf"/><Relationship Id="rId5" Type="http://schemas.openxmlformats.org/officeDocument/2006/relationships/oleObject" Target="../embeddings/oleObject11.bin"/><Relationship Id="rId10" Type="http://schemas.openxmlformats.org/officeDocument/2006/relationships/image" Target="../media/image42.png"/><Relationship Id="rId4" Type="http://schemas.openxmlformats.org/officeDocument/2006/relationships/image" Target="../media/image38.wmf"/><Relationship Id="rId9"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7.png"/><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45.wmf"/></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580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pic>
        <p:nvPicPr>
          <p:cNvPr id="3" name="Imagen 2">
            <a:extLst>
              <a:ext uri="{FF2B5EF4-FFF2-40B4-BE49-F238E27FC236}">
                <a16:creationId xmlns:a16="http://schemas.microsoft.com/office/drawing/2014/main" id="{35AD906C-0806-4F9A-9CBA-D11EF35F2FCE}"/>
              </a:ext>
            </a:extLst>
          </p:cNvPr>
          <p:cNvPicPr>
            <a:picLocks noChangeAspect="1"/>
          </p:cNvPicPr>
          <p:nvPr/>
        </p:nvPicPr>
        <p:blipFill rotWithShape="1">
          <a:blip r:embed="rId2"/>
          <a:srcRect l="20000" t="34362" r="16666" b="12323"/>
          <a:stretch/>
        </p:blipFill>
        <p:spPr>
          <a:xfrm>
            <a:off x="587721" y="2125621"/>
            <a:ext cx="9280144" cy="4394211"/>
          </a:xfrm>
          <a:prstGeom prst="rect">
            <a:avLst/>
          </a:prstGeom>
        </p:spPr>
      </p:pic>
      <p:sp>
        <p:nvSpPr>
          <p:cNvPr id="9" name="CuadroTexto 8">
            <a:extLst>
              <a:ext uri="{FF2B5EF4-FFF2-40B4-BE49-F238E27FC236}">
                <a16:creationId xmlns:a16="http://schemas.microsoft.com/office/drawing/2014/main" id="{A09588E6-DC9A-482A-92F5-C03ACC031BC6}"/>
              </a:ext>
            </a:extLst>
          </p:cNvPr>
          <p:cNvSpPr txBox="1"/>
          <p:nvPr/>
        </p:nvSpPr>
        <p:spPr>
          <a:xfrm>
            <a:off x="1501219" y="1370756"/>
            <a:ext cx="6094428" cy="369332"/>
          </a:xfrm>
          <a:prstGeom prst="rect">
            <a:avLst/>
          </a:prstGeom>
          <a:noFill/>
        </p:spPr>
        <p:txBody>
          <a:bodyPr wrap="square">
            <a:spAutoFit/>
          </a:bodyPr>
          <a:lstStyle/>
          <a:p>
            <a:r>
              <a:rPr kumimoji="0" lang="es-PE" altLang="es-PE"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Otros labores que tienen una sola cara libre</a:t>
            </a:r>
            <a:endParaRPr lang="es-PE" dirty="0"/>
          </a:p>
        </p:txBody>
      </p:sp>
      <p:sp>
        <p:nvSpPr>
          <p:cNvPr id="7" name="Marcador de fecha 5">
            <a:extLst>
              <a:ext uri="{FF2B5EF4-FFF2-40B4-BE49-F238E27FC236}">
                <a16:creationId xmlns:a16="http://schemas.microsoft.com/office/drawing/2014/main" id="{AFC76CAD-00B0-4829-8AA7-BFAC130ADA0B}"/>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8" name="Marcador de número de diapositiva 3">
            <a:extLst>
              <a:ext uri="{FF2B5EF4-FFF2-40B4-BE49-F238E27FC236}">
                <a16:creationId xmlns:a16="http://schemas.microsoft.com/office/drawing/2014/main" id="{93AA47B0-0D13-424E-B9ED-C8C5B2A0FEBC}"/>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10</a:t>
            </a:fld>
            <a:endParaRPr lang="es-PE"/>
          </a:p>
        </p:txBody>
      </p:sp>
      <p:sp>
        <p:nvSpPr>
          <p:cNvPr id="12" name="CuadroTexto 11">
            <a:extLst>
              <a:ext uri="{FF2B5EF4-FFF2-40B4-BE49-F238E27FC236}">
                <a16:creationId xmlns:a16="http://schemas.microsoft.com/office/drawing/2014/main" id="{A20FD018-800D-4F7B-8F00-A9F45D6A8422}"/>
              </a:ext>
            </a:extLst>
          </p:cNvPr>
          <p:cNvSpPr txBox="1"/>
          <p:nvPr/>
        </p:nvSpPr>
        <p:spPr>
          <a:xfrm>
            <a:off x="375395" y="361842"/>
            <a:ext cx="9052070"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a. NÚMERO DE CARAS LIBRES DE LA PERFORACIÓN.</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454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pic>
        <p:nvPicPr>
          <p:cNvPr id="3" name="Imagen 2">
            <a:extLst>
              <a:ext uri="{FF2B5EF4-FFF2-40B4-BE49-F238E27FC236}">
                <a16:creationId xmlns:a16="http://schemas.microsoft.com/office/drawing/2014/main" id="{D6F2FBFA-E30C-47BD-9182-1C5BEAC4CDDE}"/>
              </a:ext>
            </a:extLst>
          </p:cNvPr>
          <p:cNvPicPr>
            <a:picLocks noChangeAspect="1"/>
          </p:cNvPicPr>
          <p:nvPr/>
        </p:nvPicPr>
        <p:blipFill rotWithShape="1">
          <a:blip r:embed="rId2"/>
          <a:srcRect l="17576" t="27385" r="15227" b="8343"/>
          <a:stretch/>
        </p:blipFill>
        <p:spPr>
          <a:xfrm>
            <a:off x="1016095" y="1579418"/>
            <a:ext cx="9144000" cy="4919590"/>
          </a:xfrm>
          <a:prstGeom prst="rect">
            <a:avLst/>
          </a:prstGeom>
        </p:spPr>
      </p:pic>
      <p:sp>
        <p:nvSpPr>
          <p:cNvPr id="7" name="CuadroTexto 6">
            <a:extLst>
              <a:ext uri="{FF2B5EF4-FFF2-40B4-BE49-F238E27FC236}">
                <a16:creationId xmlns:a16="http://schemas.microsoft.com/office/drawing/2014/main" id="{9E6B7C66-7DBC-49D6-8A94-F6B46AFC6D3F}"/>
              </a:ext>
            </a:extLst>
          </p:cNvPr>
          <p:cNvSpPr txBox="1"/>
          <p:nvPr/>
        </p:nvSpPr>
        <p:spPr>
          <a:xfrm>
            <a:off x="1662640" y="1107745"/>
            <a:ext cx="6096000" cy="369332"/>
          </a:xfrm>
          <a:prstGeom prst="rect">
            <a:avLst/>
          </a:prstGeom>
          <a:noFill/>
        </p:spPr>
        <p:txBody>
          <a:bodyPr wrap="square">
            <a:spAutoFit/>
          </a:bodyPr>
          <a:lstStyle/>
          <a:p>
            <a:r>
              <a:rPr kumimoji="0" lang="es-PE" altLang="es-PE"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Labores con más de una cara libre</a:t>
            </a:r>
            <a:endParaRPr lang="es-PE" dirty="0"/>
          </a:p>
        </p:txBody>
      </p:sp>
      <p:sp>
        <p:nvSpPr>
          <p:cNvPr id="6" name="Marcador de fecha 5">
            <a:extLst>
              <a:ext uri="{FF2B5EF4-FFF2-40B4-BE49-F238E27FC236}">
                <a16:creationId xmlns:a16="http://schemas.microsoft.com/office/drawing/2014/main" id="{96DCD6E7-1960-41D4-A3E6-0CF78094B16C}"/>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9" name="Marcador de número de diapositiva 3">
            <a:extLst>
              <a:ext uri="{FF2B5EF4-FFF2-40B4-BE49-F238E27FC236}">
                <a16:creationId xmlns:a16="http://schemas.microsoft.com/office/drawing/2014/main" id="{E48141DA-E3E5-40DC-A629-3CB241DB3152}"/>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11</a:t>
            </a:fld>
            <a:endParaRPr lang="es-PE"/>
          </a:p>
        </p:txBody>
      </p:sp>
      <p:sp>
        <p:nvSpPr>
          <p:cNvPr id="10" name="CuadroTexto 9">
            <a:extLst>
              <a:ext uri="{FF2B5EF4-FFF2-40B4-BE49-F238E27FC236}">
                <a16:creationId xmlns:a16="http://schemas.microsoft.com/office/drawing/2014/main" id="{B5A3541C-74BA-42CA-8F06-78093DA8E558}"/>
              </a:ext>
            </a:extLst>
          </p:cNvPr>
          <p:cNvSpPr txBox="1"/>
          <p:nvPr/>
        </p:nvSpPr>
        <p:spPr>
          <a:xfrm>
            <a:off x="375395" y="361842"/>
            <a:ext cx="9052070"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a. NÚMERO DE CARAS LIBRES DE LA PERFORACIÓN.</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967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2" name="Rectangle 17">
            <a:extLst>
              <a:ext uri="{FF2B5EF4-FFF2-40B4-BE49-F238E27FC236}">
                <a16:creationId xmlns:a16="http://schemas.microsoft.com/office/drawing/2014/main" id="{94308DB9-C375-4DE7-8E06-B97CF6C45DC3}"/>
              </a:ext>
            </a:extLst>
          </p:cNvPr>
          <p:cNvSpPr>
            <a:spLocks noChangeArrowheads="1"/>
          </p:cNvSpPr>
          <p:nvPr/>
        </p:nvSpPr>
        <p:spPr bwMode="auto">
          <a:xfrm>
            <a:off x="552614" y="1156989"/>
            <a:ext cx="6482106"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2000" b="1" i="0" u="sng" strike="noStrike" cap="none" normalizeH="0" baseline="0" dirty="0">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P</a:t>
            </a:r>
            <a:r>
              <a:rPr kumimoji="0" lang="es-PE" altLang="es-PE" sz="2000" b="1" i="0" u="sng" strike="noStrike" cap="none" normalizeH="0" baseline="0" dirty="0" err="1">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erforación</a:t>
            </a:r>
            <a:r>
              <a:rPr kumimoji="0" lang="es-PE" altLang="es-PE" sz="2000" b="1" i="0" u="sng" strike="noStrike" cap="none" normalizeH="0" baseline="0" dirty="0">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de  labores con una sola cara libre</a:t>
            </a:r>
            <a:endParaRPr kumimoji="0" lang="es-PE" altLang="es-PE" sz="2400" b="1" i="0" u="none" strike="noStrike" cap="none" normalizeH="0" baseline="0" dirty="0">
              <a:ln>
                <a:noFill/>
              </a:ln>
              <a:solidFill>
                <a:schemeClr val="accent6">
                  <a:lumMod val="75000"/>
                </a:schemeClr>
              </a:solidFill>
              <a:effectLst/>
            </a:endParaRPr>
          </a:p>
        </p:txBody>
      </p:sp>
      <p:grpSp>
        <p:nvGrpSpPr>
          <p:cNvPr id="6" name="Group 1">
            <a:extLst>
              <a:ext uri="{FF2B5EF4-FFF2-40B4-BE49-F238E27FC236}">
                <a16:creationId xmlns:a16="http://schemas.microsoft.com/office/drawing/2014/main" id="{537B7CA2-52F2-4260-A5D3-E00D4171D520}"/>
              </a:ext>
            </a:extLst>
          </p:cNvPr>
          <p:cNvGrpSpPr>
            <a:grpSpLocks/>
          </p:cNvGrpSpPr>
          <p:nvPr/>
        </p:nvGrpSpPr>
        <p:grpSpPr bwMode="auto">
          <a:xfrm>
            <a:off x="5061437" y="2370889"/>
            <a:ext cx="5944958" cy="2983898"/>
            <a:chOff x="747" y="2831"/>
            <a:chExt cx="4320" cy="1980"/>
          </a:xfrm>
        </p:grpSpPr>
        <p:grpSp>
          <p:nvGrpSpPr>
            <p:cNvPr id="7" name="Group 3">
              <a:extLst>
                <a:ext uri="{FF2B5EF4-FFF2-40B4-BE49-F238E27FC236}">
                  <a16:creationId xmlns:a16="http://schemas.microsoft.com/office/drawing/2014/main" id="{CCCD58EA-7C79-4E85-BBC1-77582DE78439}"/>
                </a:ext>
              </a:extLst>
            </p:cNvPr>
            <p:cNvGrpSpPr>
              <a:grpSpLocks/>
            </p:cNvGrpSpPr>
            <p:nvPr/>
          </p:nvGrpSpPr>
          <p:grpSpPr bwMode="auto">
            <a:xfrm>
              <a:off x="747" y="3191"/>
              <a:ext cx="4320" cy="1620"/>
              <a:chOff x="1377" y="3011"/>
              <a:chExt cx="4320" cy="1620"/>
            </a:xfrm>
          </p:grpSpPr>
          <p:sp>
            <p:nvSpPr>
              <p:cNvPr id="9" name="Text Box 16">
                <a:extLst>
                  <a:ext uri="{FF2B5EF4-FFF2-40B4-BE49-F238E27FC236}">
                    <a16:creationId xmlns:a16="http://schemas.microsoft.com/office/drawing/2014/main" id="{F741249F-F74C-405D-A904-DC8C403F3134}"/>
                  </a:ext>
                </a:extLst>
              </p:cNvPr>
              <p:cNvSpPr txBox="1">
                <a:spLocks noChangeArrowheads="1"/>
              </p:cNvSpPr>
              <p:nvPr/>
            </p:nvSpPr>
            <p:spPr bwMode="auto">
              <a:xfrm>
                <a:off x="1377" y="3551"/>
                <a:ext cx="1080" cy="360"/>
              </a:xfrm>
              <a:prstGeom prst="rect">
                <a:avLst/>
              </a:prstGeom>
              <a:solidFill>
                <a:srgbClr val="FFFFFF"/>
              </a:solidFill>
              <a:ln w="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Plasta</a:t>
                </a:r>
                <a:endParaRPr kumimoji="0" lang="es-ES" altLang="es-PE" sz="5400" b="0" i="0" u="none" strike="noStrike" cap="none" normalizeH="0" baseline="0" dirty="0">
                  <a:ln>
                    <a:noFill/>
                  </a:ln>
                  <a:solidFill>
                    <a:schemeClr val="tx1"/>
                  </a:solidFill>
                  <a:effectLst/>
                  <a:latin typeface="Arial" panose="020B0604020202020204" pitchFamily="34" charset="0"/>
                </a:endParaRPr>
              </a:p>
            </p:txBody>
          </p:sp>
          <p:grpSp>
            <p:nvGrpSpPr>
              <p:cNvPr id="10" name="Group 4">
                <a:extLst>
                  <a:ext uri="{FF2B5EF4-FFF2-40B4-BE49-F238E27FC236}">
                    <a16:creationId xmlns:a16="http://schemas.microsoft.com/office/drawing/2014/main" id="{CDBA5E89-F8BB-4B50-A7E3-F6E6F325D865}"/>
                  </a:ext>
                </a:extLst>
              </p:cNvPr>
              <p:cNvGrpSpPr>
                <a:grpSpLocks/>
              </p:cNvGrpSpPr>
              <p:nvPr/>
            </p:nvGrpSpPr>
            <p:grpSpPr bwMode="auto">
              <a:xfrm>
                <a:off x="2457" y="3011"/>
                <a:ext cx="3240" cy="1620"/>
                <a:chOff x="2457" y="3011"/>
                <a:chExt cx="3240" cy="1620"/>
              </a:xfrm>
            </p:grpSpPr>
            <p:pic>
              <p:nvPicPr>
                <p:cNvPr id="4111" name="Picture 15">
                  <a:extLst>
                    <a:ext uri="{FF2B5EF4-FFF2-40B4-BE49-F238E27FC236}">
                      <a16:creationId xmlns:a16="http://schemas.microsoft.com/office/drawing/2014/main" id="{EC1A0FA1-1F16-4F16-9136-E6AC4EC7D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 y="3011"/>
                  <a:ext cx="825" cy="1620"/>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sp>
              <p:nvSpPr>
                <p:cNvPr id="12" name="Line 14">
                  <a:extLst>
                    <a:ext uri="{FF2B5EF4-FFF2-40B4-BE49-F238E27FC236}">
                      <a16:creationId xmlns:a16="http://schemas.microsoft.com/office/drawing/2014/main" id="{CB570337-6786-4E8F-8811-33010C57FF65}"/>
                    </a:ext>
                  </a:extLst>
                </p:cNvPr>
                <p:cNvSpPr>
                  <a:spLocks noChangeShapeType="1"/>
                </p:cNvSpPr>
                <p:nvPr/>
              </p:nvSpPr>
              <p:spPr bwMode="auto">
                <a:xfrm flipV="1">
                  <a:off x="3537" y="3371"/>
                  <a:ext cx="270" cy="180"/>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 name="Line 13">
                  <a:extLst>
                    <a:ext uri="{FF2B5EF4-FFF2-40B4-BE49-F238E27FC236}">
                      <a16:creationId xmlns:a16="http://schemas.microsoft.com/office/drawing/2014/main" id="{FA42F9A5-6FCD-4015-B308-6E8ECE5B7F18}"/>
                    </a:ext>
                  </a:extLst>
                </p:cNvPr>
                <p:cNvSpPr>
                  <a:spLocks noChangeShapeType="1"/>
                </p:cNvSpPr>
                <p:nvPr/>
              </p:nvSpPr>
              <p:spPr bwMode="auto">
                <a:xfrm>
                  <a:off x="3537" y="3971"/>
                  <a:ext cx="270" cy="120"/>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4" name="Line 12">
                  <a:extLst>
                    <a:ext uri="{FF2B5EF4-FFF2-40B4-BE49-F238E27FC236}">
                      <a16:creationId xmlns:a16="http://schemas.microsoft.com/office/drawing/2014/main" id="{1E91AB67-AA1F-457F-9DCC-E2AA90EC046F}"/>
                    </a:ext>
                  </a:extLst>
                </p:cNvPr>
                <p:cNvSpPr>
                  <a:spLocks noChangeShapeType="1"/>
                </p:cNvSpPr>
                <p:nvPr/>
              </p:nvSpPr>
              <p:spPr bwMode="auto">
                <a:xfrm>
                  <a:off x="3537" y="3731"/>
                  <a:ext cx="540" cy="0"/>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5" name="Line 11">
                  <a:extLst>
                    <a:ext uri="{FF2B5EF4-FFF2-40B4-BE49-F238E27FC236}">
                      <a16:creationId xmlns:a16="http://schemas.microsoft.com/office/drawing/2014/main" id="{6984D906-43BD-4907-821B-12A1DCB83183}"/>
                    </a:ext>
                  </a:extLst>
                </p:cNvPr>
                <p:cNvSpPr>
                  <a:spLocks noChangeShapeType="1"/>
                </p:cNvSpPr>
                <p:nvPr/>
              </p:nvSpPr>
              <p:spPr bwMode="auto">
                <a:xfrm flipH="1" flipV="1">
                  <a:off x="2727" y="3371"/>
                  <a:ext cx="360" cy="1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6" name="Line 10">
                  <a:extLst>
                    <a:ext uri="{FF2B5EF4-FFF2-40B4-BE49-F238E27FC236}">
                      <a16:creationId xmlns:a16="http://schemas.microsoft.com/office/drawing/2014/main" id="{B5E56504-FD9C-4692-992B-0758292E03D2}"/>
                    </a:ext>
                  </a:extLst>
                </p:cNvPr>
                <p:cNvSpPr>
                  <a:spLocks noChangeShapeType="1"/>
                </p:cNvSpPr>
                <p:nvPr/>
              </p:nvSpPr>
              <p:spPr bwMode="auto">
                <a:xfrm flipH="1">
                  <a:off x="2817" y="3911"/>
                  <a:ext cx="360" cy="18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7" name="Line 9">
                  <a:extLst>
                    <a:ext uri="{FF2B5EF4-FFF2-40B4-BE49-F238E27FC236}">
                      <a16:creationId xmlns:a16="http://schemas.microsoft.com/office/drawing/2014/main" id="{9A4AD4D7-D26D-4D5E-8495-BC1A7F01C5EA}"/>
                    </a:ext>
                  </a:extLst>
                </p:cNvPr>
                <p:cNvSpPr>
                  <a:spLocks noChangeShapeType="1"/>
                </p:cNvSpPr>
                <p:nvPr/>
              </p:nvSpPr>
              <p:spPr bwMode="auto">
                <a:xfrm flipH="1">
                  <a:off x="2457" y="3731"/>
                  <a:ext cx="720"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8" name="Line 8">
                  <a:extLst>
                    <a:ext uri="{FF2B5EF4-FFF2-40B4-BE49-F238E27FC236}">
                      <a16:creationId xmlns:a16="http://schemas.microsoft.com/office/drawing/2014/main" id="{DFCCB822-2A19-41F6-B894-CD115597DA34}"/>
                    </a:ext>
                  </a:extLst>
                </p:cNvPr>
                <p:cNvSpPr>
                  <a:spLocks noChangeShapeType="1"/>
                </p:cNvSpPr>
                <p:nvPr/>
              </p:nvSpPr>
              <p:spPr bwMode="auto">
                <a:xfrm flipH="1">
                  <a:off x="3897" y="3191"/>
                  <a:ext cx="270" cy="180"/>
                </a:xfrm>
                <a:prstGeom prst="line">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9" name="Line 7">
                  <a:extLst>
                    <a:ext uri="{FF2B5EF4-FFF2-40B4-BE49-F238E27FC236}">
                      <a16:creationId xmlns:a16="http://schemas.microsoft.com/office/drawing/2014/main" id="{A3D1B04E-88F7-4BDD-9326-FED04AE9B104}"/>
                    </a:ext>
                  </a:extLst>
                </p:cNvPr>
                <p:cNvSpPr>
                  <a:spLocks noChangeShapeType="1"/>
                </p:cNvSpPr>
                <p:nvPr/>
              </p:nvSpPr>
              <p:spPr bwMode="auto">
                <a:xfrm flipH="1">
                  <a:off x="4167" y="3731"/>
                  <a:ext cx="360" cy="0"/>
                </a:xfrm>
                <a:prstGeom prst="line">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0" name="Line 6">
                  <a:extLst>
                    <a:ext uri="{FF2B5EF4-FFF2-40B4-BE49-F238E27FC236}">
                      <a16:creationId xmlns:a16="http://schemas.microsoft.com/office/drawing/2014/main" id="{B88F9FC3-0535-4305-8F5C-53508FE7892E}"/>
                    </a:ext>
                  </a:extLst>
                </p:cNvPr>
                <p:cNvSpPr>
                  <a:spLocks noChangeShapeType="1"/>
                </p:cNvSpPr>
                <p:nvPr/>
              </p:nvSpPr>
              <p:spPr bwMode="auto">
                <a:xfrm flipH="1" flipV="1">
                  <a:off x="3897" y="4091"/>
                  <a:ext cx="360" cy="180"/>
                </a:xfrm>
                <a:prstGeom prst="line">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PE"/>
                </a:p>
              </p:txBody>
            </p:sp>
            <p:sp>
              <p:nvSpPr>
                <p:cNvPr id="21" name="Text Box 5">
                  <a:extLst>
                    <a:ext uri="{FF2B5EF4-FFF2-40B4-BE49-F238E27FC236}">
                      <a16:creationId xmlns:a16="http://schemas.microsoft.com/office/drawing/2014/main" id="{DC73018A-EFE5-457E-9543-25BD7AC74E0E}"/>
                    </a:ext>
                  </a:extLst>
                </p:cNvPr>
                <p:cNvSpPr txBox="1">
                  <a:spLocks noChangeArrowheads="1"/>
                </p:cNvSpPr>
                <p:nvPr/>
              </p:nvSpPr>
              <p:spPr bwMode="auto">
                <a:xfrm>
                  <a:off x="4617" y="3374"/>
                  <a:ext cx="1080" cy="540"/>
                </a:xfrm>
                <a:prstGeom prst="rect">
                  <a:avLst/>
                </a:prstGeom>
                <a:solidFill>
                  <a:srgbClr val="FFFFFF"/>
                </a:solidFill>
                <a:ln w="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Resistencia  del macizo Rocoso</a:t>
                  </a:r>
                  <a:endParaRPr kumimoji="0" lang="es-ES" altLang="es-PE" sz="4800" b="0" i="0" u="none" strike="noStrike" cap="none" normalizeH="0" baseline="0" dirty="0">
                    <a:ln>
                      <a:noFill/>
                    </a:ln>
                    <a:solidFill>
                      <a:schemeClr val="tx1"/>
                    </a:solidFill>
                    <a:effectLst/>
                    <a:latin typeface="Arial" panose="020B0604020202020204" pitchFamily="34" charset="0"/>
                  </a:endParaRPr>
                </a:p>
              </p:txBody>
            </p:sp>
          </p:grpSp>
        </p:grpSp>
        <p:sp>
          <p:nvSpPr>
            <p:cNvPr id="8" name="Text Box 2">
              <a:extLst>
                <a:ext uri="{FF2B5EF4-FFF2-40B4-BE49-F238E27FC236}">
                  <a16:creationId xmlns:a16="http://schemas.microsoft.com/office/drawing/2014/main" id="{0D018C71-1559-4658-B5F0-3ECD7714B342}"/>
                </a:ext>
              </a:extLst>
            </p:cNvPr>
            <p:cNvSpPr txBox="1">
              <a:spLocks noChangeArrowheads="1"/>
            </p:cNvSpPr>
            <p:nvPr/>
          </p:nvSpPr>
          <p:spPr bwMode="auto">
            <a:xfrm>
              <a:off x="1644" y="2831"/>
              <a:ext cx="3240" cy="360"/>
            </a:xfrm>
            <a:prstGeom prst="rect">
              <a:avLst/>
            </a:prstGeom>
            <a:solidFill>
              <a:srgbClr val="FFFFFF"/>
            </a:solidFill>
            <a:ln w="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PE"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a:t>
              </a:r>
              <a:r>
                <a:rPr kumimoji="0" lang="es-ES" altLang="es-PE" sz="1600" b="1" i="0" u="sng"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s-PE" sz="1600" b="0" i="0" u="sng" strike="noStrike" cap="none" normalizeH="0" baseline="0" dirty="0">
                  <a:ln>
                    <a:noFill/>
                  </a:ln>
                  <a:solidFill>
                    <a:schemeClr val="tx1"/>
                  </a:solidFill>
                  <a:effectLst/>
                  <a:latin typeface="Arial" panose="020B0604020202020204" pitchFamily="34" charset="0"/>
                  <a:cs typeface="Arial" panose="020B0604020202020204" pitchFamily="34" charset="0"/>
                </a:rPr>
                <a:t>Acción del explosivo en el frente</a:t>
              </a:r>
              <a:endParaRPr kumimoji="0" lang="es-ES" altLang="es-PE" sz="16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PE" sz="1800" b="0" i="0" u="none" strike="noStrike" cap="none" normalizeH="0" baseline="0" dirty="0">
                <a:ln>
                  <a:noFill/>
                </a:ln>
                <a:solidFill>
                  <a:schemeClr val="tx1"/>
                </a:solidFill>
                <a:effectLst/>
                <a:latin typeface="Arial" panose="020B0604020202020204" pitchFamily="34" charset="0"/>
              </a:endParaRPr>
            </a:p>
          </p:txBody>
        </p:sp>
      </p:grpSp>
      <p:sp>
        <p:nvSpPr>
          <p:cNvPr id="22" name="Rectangle 21">
            <a:extLst>
              <a:ext uri="{FF2B5EF4-FFF2-40B4-BE49-F238E27FC236}">
                <a16:creationId xmlns:a16="http://schemas.microsoft.com/office/drawing/2014/main" id="{CEDBCCFB-F46C-496C-A622-B04DEE8ADC34}"/>
              </a:ext>
            </a:extLst>
          </p:cNvPr>
          <p:cNvSpPr>
            <a:spLocks noChangeArrowheads="1"/>
          </p:cNvSpPr>
          <p:nvPr/>
        </p:nvSpPr>
        <p:spPr bwMode="auto">
          <a:xfrm rot="10800000" flipV="1">
            <a:off x="552615" y="2070037"/>
            <a:ext cx="420409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Si colocamos cierta  cantidad  de explosivo  en forma  de plasta en una  superficie  cualquiera, por ejemplo en un frente  o en el techo del realce tajeo, veremos  que  al  explosionar  la carga  no se producirá  ningún efecto en dicha superficie, debido  a que  la acción  del  explosivo  es anulada  por la gran resistencia  de la roca, perdiéndose además, parte  de la fuerza del explosivo  en el </a:t>
            </a:r>
            <a:r>
              <a:rPr kumimoji="0" lang="es-PE" altLang="es-P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aire</a:t>
            </a:r>
            <a:r>
              <a:rPr kumimoji="0" lang="es-PE" altLang="es-PE"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Si  en el mejor de los casos  la superficie  en que colocamos  el explosivo  corresponde  a un pequeño volumen de roca  como una piedra de tamaño regular.</a:t>
            </a:r>
            <a:endParaRPr kumimoji="0" lang="es-PE" altLang="es-PE" sz="5400" b="0" i="0" u="none" strike="noStrike" cap="none" normalizeH="0" baseline="0" dirty="0">
              <a:ln>
                <a:noFill/>
              </a:ln>
              <a:solidFill>
                <a:schemeClr val="tx1"/>
              </a:solidFill>
              <a:effectLst/>
              <a:latin typeface="Arial" panose="020B0604020202020204" pitchFamily="34" charset="0"/>
            </a:endParaRPr>
          </a:p>
        </p:txBody>
      </p:sp>
      <p:sp>
        <p:nvSpPr>
          <p:cNvPr id="24" name="Marcador de fecha 5">
            <a:extLst>
              <a:ext uri="{FF2B5EF4-FFF2-40B4-BE49-F238E27FC236}">
                <a16:creationId xmlns:a16="http://schemas.microsoft.com/office/drawing/2014/main" id="{5EE40477-EBD1-4611-975B-E727CC0CDA3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25" name="Marcador de número de diapositiva 3">
            <a:extLst>
              <a:ext uri="{FF2B5EF4-FFF2-40B4-BE49-F238E27FC236}">
                <a16:creationId xmlns:a16="http://schemas.microsoft.com/office/drawing/2014/main" id="{2A442AF2-E330-4285-B304-422DA389B449}"/>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12</a:t>
            </a:fld>
            <a:endParaRPr lang="es-PE"/>
          </a:p>
        </p:txBody>
      </p:sp>
      <p:sp>
        <p:nvSpPr>
          <p:cNvPr id="26" name="CuadroTexto 25">
            <a:extLst>
              <a:ext uri="{FF2B5EF4-FFF2-40B4-BE49-F238E27FC236}">
                <a16:creationId xmlns:a16="http://schemas.microsoft.com/office/drawing/2014/main" id="{E145E366-B852-4D7E-B325-CA94B2236EE7}"/>
              </a:ext>
            </a:extLst>
          </p:cNvPr>
          <p:cNvSpPr txBox="1"/>
          <p:nvPr/>
        </p:nvSpPr>
        <p:spPr>
          <a:xfrm>
            <a:off x="375395" y="361842"/>
            <a:ext cx="9052070"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a. NÚMERO DE CARAS LIBRES DE LA PERFORACIÓN.</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136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22" name="Rectangle 21">
            <a:extLst>
              <a:ext uri="{FF2B5EF4-FFF2-40B4-BE49-F238E27FC236}">
                <a16:creationId xmlns:a16="http://schemas.microsoft.com/office/drawing/2014/main" id="{CEDBCCFB-F46C-496C-A622-B04DEE8ADC34}"/>
              </a:ext>
            </a:extLst>
          </p:cNvPr>
          <p:cNvSpPr>
            <a:spLocks noChangeArrowheads="1"/>
          </p:cNvSpPr>
          <p:nvPr/>
        </p:nvSpPr>
        <p:spPr bwMode="auto">
          <a:xfrm rot="10800000" flipV="1">
            <a:off x="937857" y="1435731"/>
            <a:ext cx="423477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s-PE" sz="1600" dirty="0">
                <a:effectLst/>
                <a:latin typeface="Arial" panose="020B0604020202020204" pitchFamily="34" charset="0"/>
                <a:ea typeface="Times New Roman" panose="02020603050405020304" pitchFamily="18" charset="0"/>
              </a:rPr>
              <a:t>Sí perforamos un taladro en una superficie  de cierta  profundidad y dentro del taladro colocamos una carga explosiva  adecuada, al estallar  éste  tendrá un efecto rompedor  que se ejercerá  hacia  la  superficie  libre cara libre, produciéndose  un cráter  en forma de un cono; la acción del  explosivo  hacia  el interior  de la roca será anulada  por la resistencia de esta.</a:t>
            </a:r>
          </a:p>
        </p:txBody>
      </p:sp>
      <p:pic>
        <p:nvPicPr>
          <p:cNvPr id="25" name="Imagen 24">
            <a:extLst>
              <a:ext uri="{FF2B5EF4-FFF2-40B4-BE49-F238E27FC236}">
                <a16:creationId xmlns:a16="http://schemas.microsoft.com/office/drawing/2014/main" id="{922A00FC-8504-4B37-AF03-9F5959EFA3DC}"/>
              </a:ext>
            </a:extLst>
          </p:cNvPr>
          <p:cNvPicPr>
            <a:picLocks noChangeAspect="1"/>
          </p:cNvPicPr>
          <p:nvPr/>
        </p:nvPicPr>
        <p:blipFill rotWithShape="1">
          <a:blip r:embed="rId2"/>
          <a:srcRect l="18939" t="33266" r="23106" b="28754"/>
          <a:stretch/>
        </p:blipFill>
        <p:spPr>
          <a:xfrm>
            <a:off x="5360893" y="1158732"/>
            <a:ext cx="6428240" cy="2862323"/>
          </a:xfrm>
          <a:prstGeom prst="rect">
            <a:avLst/>
          </a:prstGeom>
        </p:spPr>
      </p:pic>
      <p:sp>
        <p:nvSpPr>
          <p:cNvPr id="6" name="Marcador de fecha 5">
            <a:extLst>
              <a:ext uri="{FF2B5EF4-FFF2-40B4-BE49-F238E27FC236}">
                <a16:creationId xmlns:a16="http://schemas.microsoft.com/office/drawing/2014/main" id="{023CCFA1-6811-4493-9CA8-C41EB956621A}"/>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0782BBB2-ABF5-4082-AD06-CDC8C08F449A}"/>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13</a:t>
            </a:fld>
            <a:endParaRPr lang="es-PE"/>
          </a:p>
        </p:txBody>
      </p:sp>
      <p:sp>
        <p:nvSpPr>
          <p:cNvPr id="9" name="Rectangle 17">
            <a:extLst>
              <a:ext uri="{FF2B5EF4-FFF2-40B4-BE49-F238E27FC236}">
                <a16:creationId xmlns:a16="http://schemas.microsoft.com/office/drawing/2014/main" id="{FDE59D41-FB5B-4D9F-9211-E90595FBB9CE}"/>
              </a:ext>
            </a:extLst>
          </p:cNvPr>
          <p:cNvSpPr>
            <a:spLocks noChangeArrowheads="1"/>
          </p:cNvSpPr>
          <p:nvPr/>
        </p:nvSpPr>
        <p:spPr bwMode="auto">
          <a:xfrm>
            <a:off x="982680" y="619106"/>
            <a:ext cx="6267770"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PE" sz="2000" b="1" i="0" u="sng" strike="noStrike" cap="none" normalizeH="0" baseline="0" dirty="0">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P</a:t>
            </a:r>
            <a:r>
              <a:rPr kumimoji="0" lang="es-PE" altLang="es-PE" sz="2000" b="1" i="0" u="sng" strike="noStrike" cap="none" normalizeH="0" baseline="0" dirty="0" err="1">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erforación</a:t>
            </a:r>
            <a:r>
              <a:rPr kumimoji="0" lang="es-PE" altLang="es-PE" sz="2000" b="1" i="0" u="sng" strike="noStrike" cap="none" normalizeH="0" baseline="0" dirty="0">
                <a:ln>
                  <a:noFill/>
                </a:ln>
                <a:solidFill>
                  <a:schemeClr val="accent6">
                    <a:lumMod val="75000"/>
                  </a:schemeClr>
                </a:solidFill>
                <a:effectLst/>
                <a:latin typeface="Arial" panose="020B0604020202020204" pitchFamily="34" charset="0"/>
                <a:ea typeface="Times New Roman" panose="02020603050405020304" pitchFamily="18" charset="0"/>
                <a:cs typeface="Arial" panose="020B0604020202020204" pitchFamily="34" charset="0"/>
              </a:rPr>
              <a:t> de  labores con una sola cara libre</a:t>
            </a:r>
            <a:endParaRPr kumimoji="0" lang="es-PE" altLang="es-PE" sz="2400" b="1" i="0" u="none" strike="noStrike" cap="none" normalizeH="0" baseline="0" dirty="0">
              <a:ln>
                <a:noFill/>
              </a:ln>
              <a:solidFill>
                <a:schemeClr val="accent6">
                  <a:lumMod val="75000"/>
                </a:schemeClr>
              </a:solidFill>
              <a:effectLst/>
            </a:endParaRPr>
          </a:p>
        </p:txBody>
      </p:sp>
      <p:sp>
        <p:nvSpPr>
          <p:cNvPr id="10" name="Rectangle 21">
            <a:extLst>
              <a:ext uri="{FF2B5EF4-FFF2-40B4-BE49-F238E27FC236}">
                <a16:creationId xmlns:a16="http://schemas.microsoft.com/office/drawing/2014/main" id="{75596C1B-CF4A-4DBF-8E77-17AFC932C99A}"/>
              </a:ext>
            </a:extLst>
          </p:cNvPr>
          <p:cNvSpPr>
            <a:spLocks noChangeArrowheads="1"/>
          </p:cNvSpPr>
          <p:nvPr/>
        </p:nvSpPr>
        <p:spPr bwMode="auto">
          <a:xfrm rot="10800000" flipV="1">
            <a:off x="982680" y="3700746"/>
            <a:ext cx="1080645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s-PE" sz="1600" dirty="0">
                <a:effectLst/>
                <a:latin typeface="Arial" panose="020B0604020202020204" pitchFamily="34" charset="0"/>
                <a:ea typeface="Times New Roman" panose="02020603050405020304" pitchFamily="18" charset="0"/>
              </a:rPr>
              <a:t>Vemos  que la acción  del explosivo es mejor  cuando usamos  dentro del taladro  previamente  perforados; qué cuando  lo usamos  en una superficie  libre. Concluimos  que  es  necesario la construcción  un taladro mediante la perforación  de cualquier tipo desde manual hasta equipos sofisticados, para luego ubicar en ella el explosivo  convenientemente. De aquí se desprende  las técnicas para realizar el óptimo cono, para ello se ha desarrollado “ARRANQUES” como son:</a:t>
            </a:r>
          </a:p>
          <a:p>
            <a:pPr algn="just"/>
            <a:r>
              <a:rPr lang="es-PE" sz="1600" dirty="0">
                <a:effectLst/>
                <a:latin typeface="Arial" panose="020B0604020202020204" pitchFamily="34" charset="0"/>
                <a:ea typeface="Times New Roman" panose="02020603050405020304" pitchFamily="18" charset="0"/>
              </a:rPr>
              <a:t>- Corte en cuña  (Su avance esta limitado por el ancho del frente)</a:t>
            </a:r>
          </a:p>
          <a:p>
            <a:pPr algn="just"/>
            <a:r>
              <a:rPr lang="es-PE" sz="1600" dirty="0">
                <a:effectLst/>
                <a:latin typeface="Arial" panose="020B0604020202020204" pitchFamily="34" charset="0"/>
                <a:ea typeface="Times New Roman" panose="02020603050405020304" pitchFamily="18" charset="0"/>
              </a:rPr>
              <a:t>- Corte en  “V”     (Igual, tiene limitaciones por el ancho de frente)</a:t>
            </a:r>
          </a:p>
          <a:p>
            <a:pPr algn="just"/>
            <a:r>
              <a:rPr lang="es-PE" sz="1600" dirty="0">
                <a:effectLst/>
                <a:latin typeface="Arial" panose="020B0604020202020204" pitchFamily="34" charset="0"/>
                <a:ea typeface="Times New Roman" panose="02020603050405020304" pitchFamily="18" charset="0"/>
              </a:rPr>
              <a:t>- Corte quemado  (Taladros paralelos– </a:t>
            </a:r>
            <a:r>
              <a:rPr lang="es-PE" sz="1600" dirty="0" err="1">
                <a:effectLst/>
                <a:latin typeface="Arial" panose="020B0604020202020204" pitchFamily="34" charset="0"/>
                <a:ea typeface="Times New Roman" panose="02020603050405020304" pitchFamily="18" charset="0"/>
              </a:rPr>
              <a:t>Jackleg</a:t>
            </a:r>
            <a:r>
              <a:rPr lang="es-PE" sz="1600" dirty="0">
                <a:effectLst/>
                <a:latin typeface="Arial" panose="020B0604020202020204" pitchFamily="34" charset="0"/>
                <a:ea typeface="Times New Roman" panose="02020603050405020304" pitchFamily="18" charset="0"/>
              </a:rPr>
              <a:t>)</a:t>
            </a:r>
          </a:p>
          <a:p>
            <a:pPr algn="just"/>
            <a:r>
              <a:rPr lang="es-PE" sz="1600" dirty="0">
                <a:effectLst/>
                <a:latin typeface="Arial" panose="020B0604020202020204" pitchFamily="34" charset="0"/>
                <a:ea typeface="Times New Roman" panose="02020603050405020304" pitchFamily="18" charset="0"/>
              </a:rPr>
              <a:t>- Corte esférico     (En su avance no importa el ancho del frente )</a:t>
            </a:r>
          </a:p>
          <a:p>
            <a:pPr algn="just"/>
            <a:r>
              <a:rPr lang="es-PE" sz="1600" dirty="0">
                <a:effectLst/>
                <a:latin typeface="Arial" panose="020B0604020202020204" pitchFamily="34" charset="0"/>
                <a:ea typeface="Times New Roman" panose="02020603050405020304" pitchFamily="18" charset="0"/>
              </a:rPr>
              <a:t>- Corte escalonado (Taladros paralelos  de diferente longitud)</a:t>
            </a:r>
          </a:p>
          <a:p>
            <a:pPr algn="just"/>
            <a:r>
              <a:rPr lang="es-PE" sz="1600" dirty="0">
                <a:effectLst/>
                <a:latin typeface="Arial" panose="020B0604020202020204" pitchFamily="34" charset="0"/>
                <a:ea typeface="Times New Roman" panose="02020603050405020304" pitchFamily="18" charset="0"/>
              </a:rPr>
              <a:t>- Corte Crack           (Taladros paralelos)</a:t>
            </a:r>
          </a:p>
          <a:p>
            <a:pPr algn="just"/>
            <a:r>
              <a:rPr lang="es-PE" sz="1600" dirty="0">
                <a:effectLst/>
                <a:latin typeface="Arial" panose="020B0604020202020204" pitchFamily="34" charset="0"/>
                <a:ea typeface="Times New Roman" panose="02020603050405020304" pitchFamily="18" charset="0"/>
              </a:rPr>
              <a:t>- Corte </a:t>
            </a:r>
            <a:r>
              <a:rPr lang="es-PE" sz="1600" dirty="0" err="1">
                <a:effectLst/>
                <a:latin typeface="Arial" panose="020B0604020202020204" pitchFamily="34" charset="0"/>
                <a:ea typeface="Times New Roman" panose="02020603050405020304" pitchFamily="18" charset="0"/>
              </a:rPr>
              <a:t>coromat</a:t>
            </a:r>
            <a:r>
              <a:rPr lang="es-PE" sz="1600" dirty="0">
                <a:effectLst/>
                <a:latin typeface="Arial" panose="020B0604020202020204" pitchFamily="34" charset="0"/>
                <a:ea typeface="Times New Roman" panose="02020603050405020304" pitchFamily="18" charset="0"/>
              </a:rPr>
              <a:t>, Canadiense entre otros.</a:t>
            </a:r>
          </a:p>
        </p:txBody>
      </p:sp>
    </p:spTree>
    <p:extLst>
      <p:ext uri="{BB962C8B-B14F-4D97-AF65-F5344CB8AC3E}">
        <p14:creationId xmlns:p14="http://schemas.microsoft.com/office/powerpoint/2010/main" val="1131297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65017" y="314841"/>
            <a:ext cx="8469747" cy="461665"/>
          </a:xfrm>
          <a:prstGeom prst="rect">
            <a:avLst/>
          </a:prstGeom>
          <a:noFill/>
        </p:spPr>
        <p:txBody>
          <a:bodyPr wrap="square">
            <a:spAutoFit/>
          </a:bodyPr>
          <a:lstStyle/>
          <a:p>
            <a:r>
              <a:rPr lang="es-ES" sz="2400" b="1" dirty="0">
                <a:solidFill>
                  <a:schemeClr val="accent6">
                    <a:lumMod val="75000"/>
                  </a:schemeClr>
                </a:solidFill>
              </a:rPr>
              <a:t>b).</a:t>
            </a:r>
            <a:r>
              <a:rPr lang="es-ES" sz="2400" b="1" dirty="0">
                <a:solidFill>
                  <a:schemeClr val="accent6">
                    <a:lumMod val="75000"/>
                  </a:schemeClr>
                </a:solidFill>
                <a:latin typeface="Times New Roman" panose="02020603050405020304" pitchFamily="18" charset="0"/>
              </a:rPr>
              <a:t>TIPOS DE MACIZO ROCOSO PARA LA PERFORACIÓN</a:t>
            </a:r>
            <a:endParaRPr lang="es-PE" sz="2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22" name="Rectangle 21">
            <a:extLst>
              <a:ext uri="{FF2B5EF4-FFF2-40B4-BE49-F238E27FC236}">
                <a16:creationId xmlns:a16="http://schemas.microsoft.com/office/drawing/2014/main" id="{CEDBCCFB-F46C-496C-A622-B04DEE8ADC34}"/>
              </a:ext>
            </a:extLst>
          </p:cNvPr>
          <p:cNvSpPr>
            <a:spLocks noChangeArrowheads="1"/>
          </p:cNvSpPr>
          <p:nvPr/>
        </p:nvSpPr>
        <p:spPr bwMode="auto">
          <a:xfrm rot="10800000" flipV="1">
            <a:off x="932968" y="921739"/>
            <a:ext cx="10806453" cy="87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s-PE" sz="1800" dirty="0">
                <a:effectLst/>
                <a:latin typeface="Arial" panose="020B0604020202020204" pitchFamily="34" charset="0"/>
                <a:ea typeface="Times New Roman" panose="02020603050405020304" pitchFamily="18" charset="0"/>
              </a:rPr>
              <a:t>En forma resumida daremos a conocer como influye el tipo de terreno donde se va ha realizar la perforación, como también  los de más factores mencionados.</a:t>
            </a:r>
          </a:p>
        </p:txBody>
      </p:sp>
      <p:sp>
        <p:nvSpPr>
          <p:cNvPr id="8" name="CuadroTexto 7">
            <a:extLst>
              <a:ext uri="{FF2B5EF4-FFF2-40B4-BE49-F238E27FC236}">
                <a16:creationId xmlns:a16="http://schemas.microsoft.com/office/drawing/2014/main" id="{B4F6EA1A-46F9-431F-A083-1CB8583753B7}"/>
              </a:ext>
            </a:extLst>
          </p:cNvPr>
          <p:cNvSpPr txBox="1"/>
          <p:nvPr/>
        </p:nvSpPr>
        <p:spPr>
          <a:xfrm>
            <a:off x="6840071" y="1930421"/>
            <a:ext cx="4770040" cy="4110484"/>
          </a:xfrm>
          <a:prstGeom prst="rect">
            <a:avLst/>
          </a:prstGeom>
          <a:noFill/>
        </p:spPr>
        <p:txBody>
          <a:bodyPr wrap="square">
            <a:spAutoFit/>
          </a:bodyPr>
          <a:lstStyle/>
          <a:p>
            <a:pPr marL="38100" algn="just">
              <a:lnSpc>
                <a:spcPct val="150000"/>
              </a:lnSpc>
            </a:pPr>
            <a:r>
              <a:rPr lang="es-PE" sz="1600" b="1" dirty="0">
                <a:solidFill>
                  <a:schemeClr val="accent6">
                    <a:lumMod val="75000"/>
                  </a:schemeClr>
                </a:solidFill>
                <a:effectLst/>
                <a:latin typeface="Arial" panose="020B0604020202020204" pitchFamily="34" charset="0"/>
                <a:ea typeface="Times New Roman" panose="02020603050405020304" pitchFamily="18" charset="0"/>
              </a:rPr>
              <a:t>2.-</a:t>
            </a:r>
            <a:r>
              <a:rPr lang="es-PE" sz="1600" b="1" u="sng" dirty="0">
                <a:solidFill>
                  <a:schemeClr val="accent6">
                    <a:lumMod val="75000"/>
                  </a:schemeClr>
                </a:solidFill>
                <a:latin typeface="Arial" panose="020B0604020202020204" pitchFamily="34" charset="0"/>
                <a:ea typeface="Times New Roman" panose="02020603050405020304" pitchFamily="18" charset="0"/>
              </a:rPr>
              <a:t> Macizo rocoso</a:t>
            </a:r>
            <a:r>
              <a:rPr lang="es-PE" sz="1600" b="1" u="sng" dirty="0">
                <a:solidFill>
                  <a:schemeClr val="accent6">
                    <a:lumMod val="75000"/>
                  </a:schemeClr>
                </a:solidFill>
                <a:effectLst/>
                <a:latin typeface="Arial" panose="020B0604020202020204" pitchFamily="34" charset="0"/>
                <a:ea typeface="Times New Roman" panose="02020603050405020304" pitchFamily="18" charset="0"/>
              </a:rPr>
              <a:t> Fracturado.</a:t>
            </a:r>
            <a:endParaRPr lang="es-PE" sz="1600" b="1" dirty="0">
              <a:solidFill>
                <a:schemeClr val="accent6">
                  <a:lumMod val="75000"/>
                </a:schemeClr>
              </a:solidFill>
              <a:effectLst/>
              <a:latin typeface="Arial" panose="020B0604020202020204" pitchFamily="34" charset="0"/>
              <a:ea typeface="Times New Roman" panose="02020603050405020304" pitchFamily="18" charset="0"/>
            </a:endParaRPr>
          </a:p>
          <a:p>
            <a:pPr algn="just">
              <a:lnSpc>
                <a:spcPct val="150000"/>
              </a:lnSpc>
            </a:pPr>
            <a:r>
              <a:rPr lang="es-PE" sz="1600" dirty="0">
                <a:effectLst/>
                <a:latin typeface="Arial" panose="020B0604020202020204" pitchFamily="34" charset="0"/>
                <a:ea typeface="Times New Roman" panose="02020603050405020304" pitchFamily="18" charset="0"/>
              </a:rPr>
              <a:t>Cuando hay una serie  de fracturas  o planos  de separación, los  que pueden  estar paralelos  o en diferentes direcciones  y a pequeños  intervalos  o a cierta  distancia  unos  a otros. Hay  varios  tipos  de terrenos fracturados, según  el radio  de  fracturamiento, composición  de la  roca  o mineral, las dimensiones  de los  trozos  fracturados  y  otros  agentes, como  el agua  y el </a:t>
            </a:r>
            <a:r>
              <a:rPr lang="es-PE" sz="1600" dirty="0" err="1">
                <a:effectLst/>
                <a:latin typeface="Arial" panose="020B0604020202020204" pitchFamily="34" charset="0"/>
                <a:ea typeface="Times New Roman" panose="02020603050405020304" pitchFamily="18" charset="0"/>
              </a:rPr>
              <a:t>intemperismo</a:t>
            </a:r>
            <a:r>
              <a:rPr lang="es-PE" sz="1600" dirty="0">
                <a:effectLst/>
                <a:latin typeface="Arial" panose="020B0604020202020204" pitchFamily="34" charset="0"/>
                <a:ea typeface="Times New Roman" panose="02020603050405020304" pitchFamily="18" charset="0"/>
              </a:rPr>
              <a:t>  que  pueden  contribuir  a que  el </a:t>
            </a:r>
            <a:r>
              <a:rPr lang="es-PE" sz="1600" dirty="0">
                <a:latin typeface="Arial" panose="020B0604020202020204" pitchFamily="34" charset="0"/>
                <a:ea typeface="Times New Roman" panose="02020603050405020304" pitchFamily="18" charset="0"/>
              </a:rPr>
              <a:t>macizo rocoso</a:t>
            </a:r>
            <a:r>
              <a:rPr lang="es-PE" sz="1600" dirty="0">
                <a:effectLst/>
                <a:latin typeface="Arial" panose="020B0604020202020204" pitchFamily="34" charset="0"/>
                <a:ea typeface="Times New Roman" panose="02020603050405020304" pitchFamily="18" charset="0"/>
              </a:rPr>
              <a:t> sea fracturado.</a:t>
            </a:r>
            <a:endParaRPr lang="es-PE" sz="1600" dirty="0">
              <a:effectLst/>
              <a:latin typeface="Times New Roman" panose="02020603050405020304" pitchFamily="18" charset="0"/>
              <a:ea typeface="Times New Roman" panose="02020603050405020304" pitchFamily="18" charset="0"/>
            </a:endParaRPr>
          </a:p>
        </p:txBody>
      </p:sp>
      <p:sp>
        <p:nvSpPr>
          <p:cNvPr id="6" name="Marcador de fecha 5">
            <a:extLst>
              <a:ext uri="{FF2B5EF4-FFF2-40B4-BE49-F238E27FC236}">
                <a16:creationId xmlns:a16="http://schemas.microsoft.com/office/drawing/2014/main" id="{CF081B18-FE8E-484F-B7AC-90E11CFD546D}"/>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5156C509-8926-4436-9F2D-C35C3BBBF12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14</a:t>
            </a:fld>
            <a:endParaRPr lang="es-PE"/>
          </a:p>
        </p:txBody>
      </p:sp>
      <p:sp>
        <p:nvSpPr>
          <p:cNvPr id="9" name="CuadroTexto 8">
            <a:extLst>
              <a:ext uri="{FF2B5EF4-FFF2-40B4-BE49-F238E27FC236}">
                <a16:creationId xmlns:a16="http://schemas.microsoft.com/office/drawing/2014/main" id="{3F3811A6-1CCA-4171-8765-98258EA459AB}"/>
              </a:ext>
            </a:extLst>
          </p:cNvPr>
          <p:cNvSpPr txBox="1"/>
          <p:nvPr/>
        </p:nvSpPr>
        <p:spPr>
          <a:xfrm>
            <a:off x="932968" y="2062893"/>
            <a:ext cx="5163032" cy="3001334"/>
          </a:xfrm>
          <a:prstGeom prst="rect">
            <a:avLst/>
          </a:prstGeom>
          <a:noFill/>
        </p:spPr>
        <p:txBody>
          <a:bodyPr wrap="square">
            <a:spAutoFit/>
          </a:bodyPr>
          <a:lstStyle/>
          <a:p>
            <a:pPr marL="38100" algn="just">
              <a:lnSpc>
                <a:spcPct val="150000"/>
              </a:lnSpc>
            </a:pPr>
            <a:r>
              <a:rPr lang="es-PE" sz="1600" b="1" dirty="0">
                <a:solidFill>
                  <a:schemeClr val="accent6">
                    <a:lumMod val="75000"/>
                  </a:schemeClr>
                </a:solidFill>
                <a:effectLst/>
                <a:latin typeface="Arial" panose="020B0604020202020204" pitchFamily="34" charset="0"/>
                <a:ea typeface="Times New Roman" panose="02020603050405020304" pitchFamily="18" charset="0"/>
              </a:rPr>
              <a:t>1.- </a:t>
            </a:r>
            <a:r>
              <a:rPr lang="es-PE" sz="1600" b="1" u="sng" dirty="0">
                <a:solidFill>
                  <a:schemeClr val="accent6">
                    <a:lumMod val="75000"/>
                  </a:schemeClr>
                </a:solidFill>
                <a:latin typeface="Arial" panose="020B0604020202020204" pitchFamily="34" charset="0"/>
                <a:ea typeface="Times New Roman" panose="02020603050405020304" pitchFamily="18" charset="0"/>
              </a:rPr>
              <a:t>Macizo rocoso</a:t>
            </a:r>
            <a:r>
              <a:rPr lang="es-PE" sz="1600" b="1" u="sng" dirty="0">
                <a:solidFill>
                  <a:schemeClr val="accent6">
                    <a:lumMod val="75000"/>
                  </a:schemeClr>
                </a:solidFill>
                <a:effectLst/>
                <a:latin typeface="Arial" panose="020B0604020202020204" pitchFamily="34" charset="0"/>
                <a:ea typeface="Times New Roman" panose="02020603050405020304" pitchFamily="18" charset="0"/>
              </a:rPr>
              <a:t> masivo.</a:t>
            </a:r>
            <a:endParaRPr lang="es-PE" sz="1600" b="1" dirty="0">
              <a:solidFill>
                <a:schemeClr val="accent6">
                  <a:lumMod val="75000"/>
                </a:schemeClr>
              </a:solidFill>
              <a:effectLst/>
              <a:latin typeface="Arial" panose="020B0604020202020204" pitchFamily="34" charset="0"/>
              <a:ea typeface="Times New Roman" panose="02020603050405020304" pitchFamily="18" charset="0"/>
            </a:endParaRPr>
          </a:p>
          <a:p>
            <a:pPr marL="38100" algn="just">
              <a:lnSpc>
                <a:spcPct val="150000"/>
              </a:lnSpc>
            </a:pPr>
            <a:r>
              <a:rPr lang="es-PE" sz="1600" dirty="0">
                <a:effectLst/>
                <a:latin typeface="Arial" panose="020B0604020202020204" pitchFamily="34" charset="0"/>
                <a:ea typeface="Times New Roman" panose="02020603050405020304" pitchFamily="18" charset="0"/>
              </a:rPr>
              <a:t>Es aquel que presenta estructura  uniforme, es decir  que no hay fracturas  o partes  descompuestas  y que además tiene  una  dureza uniforme. Este tipo de </a:t>
            </a:r>
            <a:r>
              <a:rPr lang="es-PE" sz="1600" dirty="0">
                <a:latin typeface="Arial" panose="020B0604020202020204" pitchFamily="34" charset="0"/>
                <a:ea typeface="Times New Roman" panose="02020603050405020304" pitchFamily="18" charset="0"/>
              </a:rPr>
              <a:t>macizo rocoso</a:t>
            </a:r>
            <a:r>
              <a:rPr lang="es-PE" sz="1600" dirty="0">
                <a:effectLst/>
                <a:latin typeface="Arial" panose="020B0604020202020204" pitchFamily="34" charset="0"/>
                <a:ea typeface="Times New Roman" panose="02020603050405020304" pitchFamily="18" charset="0"/>
              </a:rPr>
              <a:t>  es el mas favorable  para la perforación, pues  la resistencia  que ofrece  a la penetración  del barreno, es uniforme  permitiendo  hacerse  una perforación  rápida y fácil. </a:t>
            </a:r>
          </a:p>
        </p:txBody>
      </p:sp>
    </p:spTree>
    <p:extLst>
      <p:ext uri="{BB962C8B-B14F-4D97-AF65-F5344CB8AC3E}">
        <p14:creationId xmlns:p14="http://schemas.microsoft.com/office/powerpoint/2010/main" val="314451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9" name="CuadroTexto 8">
            <a:extLst>
              <a:ext uri="{FF2B5EF4-FFF2-40B4-BE49-F238E27FC236}">
                <a16:creationId xmlns:a16="http://schemas.microsoft.com/office/drawing/2014/main" id="{C6D0CC50-6B8E-45CF-AD90-401D71840F8B}"/>
              </a:ext>
            </a:extLst>
          </p:cNvPr>
          <p:cNvSpPr txBox="1"/>
          <p:nvPr/>
        </p:nvSpPr>
        <p:spPr>
          <a:xfrm>
            <a:off x="643224" y="1133432"/>
            <a:ext cx="5309342" cy="5047536"/>
          </a:xfrm>
          <a:prstGeom prst="rect">
            <a:avLst/>
          </a:prstGeom>
          <a:noFill/>
        </p:spPr>
        <p:txBody>
          <a:bodyPr wrap="square">
            <a:spAutoFit/>
          </a:bodyPr>
          <a:lstStyle/>
          <a:p>
            <a:pPr algn="just"/>
            <a:r>
              <a:rPr lang="es-PE" sz="1400" dirty="0">
                <a:effectLst/>
                <a:latin typeface="Arial" panose="020B0604020202020204" pitchFamily="34" charset="0"/>
                <a:ea typeface="Times New Roman" panose="02020603050405020304" pitchFamily="18" charset="0"/>
              </a:rPr>
              <a:t>El </a:t>
            </a:r>
            <a:r>
              <a:rPr lang="es-PE" sz="1400" dirty="0">
                <a:latin typeface="Arial" panose="020B0604020202020204" pitchFamily="34" charset="0"/>
                <a:ea typeface="Times New Roman" panose="02020603050405020304" pitchFamily="18" charset="0"/>
              </a:rPr>
              <a:t>macizo rocoso</a:t>
            </a:r>
            <a:r>
              <a:rPr lang="es-PE" sz="1400" dirty="0">
                <a:effectLst/>
                <a:latin typeface="Arial" panose="020B0604020202020204" pitchFamily="34" charset="0"/>
                <a:ea typeface="Times New Roman" panose="02020603050405020304" pitchFamily="18" charset="0"/>
              </a:rPr>
              <a:t> fracturado  presenta  los siguientes inconvenientes</a:t>
            </a:r>
            <a:endParaRPr lang="es-PE" sz="1400" dirty="0">
              <a:effectLst/>
              <a:latin typeface="Times New Roman" panose="02020603050405020304" pitchFamily="18" charset="0"/>
              <a:ea typeface="Times New Roman" panose="02020603050405020304" pitchFamily="18" charset="0"/>
            </a:endParaRPr>
          </a:p>
          <a:p>
            <a:pPr marL="342900" lvl="0" indent="-342900" algn="just">
              <a:buFont typeface="+mj-lt"/>
              <a:buAutoNum type="alphaLcPeriod"/>
              <a:tabLst>
                <a:tab pos="228600" algn="l"/>
              </a:tabLst>
            </a:pPr>
            <a:r>
              <a:rPr lang="es-PE" sz="1400" dirty="0">
                <a:effectLst/>
                <a:latin typeface="Arial" panose="020B0604020202020204" pitchFamily="34" charset="0"/>
                <a:ea typeface="Times New Roman" panose="02020603050405020304" pitchFamily="18" charset="0"/>
              </a:rPr>
              <a:t>Dificulta  la perforación  ya que  el barreno  en  sus avances  al  encontrar  un plano  de fracturas  inclinado con  respecto al eje  del taladro, tiende desviarse, lo que puede  originar el amarre  del barreno (barreno plantado). Por  eso mismo,  cuando  se observa  la existencia  de fracturas  en un  frente,  se deben  trazar  los  taladros  procurando  que  sean  perpendiculares  o a escuadra,  con las  fracturas  mas importantes.</a:t>
            </a:r>
            <a:endParaRPr lang="es-PE" sz="1400" dirty="0">
              <a:effectLst/>
              <a:latin typeface="Times New Roman" panose="02020603050405020304" pitchFamily="18" charset="0"/>
              <a:ea typeface="Times New Roman" panose="02020603050405020304" pitchFamily="18" charset="0"/>
            </a:endParaRPr>
          </a:p>
          <a:p>
            <a:pPr marL="342900" lvl="0" indent="-342900" algn="just">
              <a:buFont typeface="+mj-lt"/>
              <a:buAutoNum type="alphaLcPeriod"/>
              <a:tabLst>
                <a:tab pos="228600" algn="l"/>
              </a:tabLst>
            </a:pPr>
            <a:r>
              <a:rPr lang="es-PE" sz="1400" dirty="0">
                <a:effectLst/>
                <a:latin typeface="Arial" panose="020B0604020202020204" pitchFamily="34" charset="0"/>
                <a:ea typeface="Times New Roman" panose="02020603050405020304" pitchFamily="18" charset="0"/>
              </a:rPr>
              <a:t>Se   debe  usar  malla estándar  para la perforación de este tipo de roca  ya que  la malla tendrá  que  ser diseñado tomando en cuenta según  como se presenten  las fracturas  en el frente, pudiéndose muchas veces  aprovechar  las fracturas, ya  que al final  siempre  son planos  de debilidad.</a:t>
            </a:r>
            <a:endParaRPr lang="es-PE" sz="1400" dirty="0">
              <a:latin typeface="Times New Roman" panose="02020603050405020304" pitchFamily="18" charset="0"/>
              <a:ea typeface="Times New Roman" panose="02020603050405020304" pitchFamily="18" charset="0"/>
            </a:endParaRPr>
          </a:p>
          <a:p>
            <a:pPr marL="342900" lvl="0" indent="-342900" algn="just">
              <a:buFont typeface="+mj-lt"/>
              <a:buAutoNum type="alphaLcPeriod"/>
              <a:tabLst>
                <a:tab pos="228600" algn="l"/>
              </a:tabLst>
            </a:pPr>
            <a:r>
              <a:rPr lang="es-PE" sz="1400" dirty="0">
                <a:effectLst/>
                <a:latin typeface="Arial" panose="020B0604020202020204" pitchFamily="34" charset="0"/>
                <a:ea typeface="Times New Roman" panose="02020603050405020304" pitchFamily="18" charset="0"/>
              </a:rPr>
              <a:t>Los  vacíos  de la fracturas  pueden  originar escapes  de los gases  de la explosión  y hacer  que se soplen los tiros. Por  eso mismo, es necesario buscar  cual es la mejor ubicación  e inclinación  de los taladros  antes de  adoptar el arranque.</a:t>
            </a:r>
          </a:p>
          <a:p>
            <a:pPr marL="342900" indent="-342900" algn="just">
              <a:buFont typeface="+mj-lt"/>
              <a:buAutoNum type="alphaLcPeriod"/>
              <a:tabLst>
                <a:tab pos="228600" algn="l"/>
              </a:tabLst>
            </a:pPr>
            <a:r>
              <a:rPr lang="es-PE" sz="1400" dirty="0">
                <a:effectLst/>
                <a:latin typeface="Arial" panose="020B0604020202020204" pitchFamily="34" charset="0"/>
                <a:ea typeface="Times New Roman" panose="02020603050405020304" pitchFamily="18" charset="0"/>
              </a:rPr>
              <a:t>Los taladros de las  alzas ofrecen un mayor peligro por los posibles desprendimientos, por  lo que  se debe  poner mayor cuidado cuando se perfora estos taladros.</a:t>
            </a:r>
            <a:endParaRPr lang="es-PE" sz="1400" dirty="0">
              <a:effectLst/>
              <a:latin typeface="Times New Roman" panose="02020603050405020304" pitchFamily="18" charset="0"/>
              <a:ea typeface="Times New Roman" panose="02020603050405020304" pitchFamily="18" charset="0"/>
            </a:endParaRPr>
          </a:p>
          <a:p>
            <a:pPr marL="342900" lvl="0" indent="-342900" algn="just">
              <a:buFont typeface="+mj-lt"/>
              <a:buAutoNum type="alphaLcPeriod"/>
              <a:tabLst>
                <a:tab pos="228600" algn="l"/>
              </a:tabLst>
            </a:pPr>
            <a:endParaRPr lang="es-PE" sz="1400" dirty="0">
              <a:effectLst/>
              <a:latin typeface="Times New Roman" panose="02020603050405020304" pitchFamily="18" charset="0"/>
              <a:ea typeface="Times New Roman" panose="02020603050405020304" pitchFamily="18" charset="0"/>
            </a:endParaRPr>
          </a:p>
        </p:txBody>
      </p:sp>
      <p:sp>
        <p:nvSpPr>
          <p:cNvPr id="5" name="Marcador de fecha 5">
            <a:extLst>
              <a:ext uri="{FF2B5EF4-FFF2-40B4-BE49-F238E27FC236}">
                <a16:creationId xmlns:a16="http://schemas.microsoft.com/office/drawing/2014/main" id="{28CDEFAF-B0A1-4587-8D1D-634464A492BE}"/>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3588BD1E-890F-48EB-AE29-80E10EB313D8}"/>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15</a:t>
            </a:fld>
            <a:endParaRPr lang="es-PE"/>
          </a:p>
        </p:txBody>
      </p:sp>
      <p:sp>
        <p:nvSpPr>
          <p:cNvPr id="8" name="CuadroTexto 7">
            <a:extLst>
              <a:ext uri="{FF2B5EF4-FFF2-40B4-BE49-F238E27FC236}">
                <a16:creationId xmlns:a16="http://schemas.microsoft.com/office/drawing/2014/main" id="{269141F1-280A-4358-9E9D-4339C7363E6C}"/>
              </a:ext>
            </a:extLst>
          </p:cNvPr>
          <p:cNvSpPr txBox="1"/>
          <p:nvPr/>
        </p:nvSpPr>
        <p:spPr>
          <a:xfrm>
            <a:off x="665017" y="314841"/>
            <a:ext cx="8469747" cy="461665"/>
          </a:xfrm>
          <a:prstGeom prst="rect">
            <a:avLst/>
          </a:prstGeom>
          <a:noFill/>
        </p:spPr>
        <p:txBody>
          <a:bodyPr wrap="square">
            <a:spAutoFit/>
          </a:bodyPr>
          <a:lstStyle/>
          <a:p>
            <a:r>
              <a:rPr lang="es-ES" sz="2400" b="1" dirty="0">
                <a:solidFill>
                  <a:schemeClr val="accent6">
                    <a:lumMod val="75000"/>
                  </a:schemeClr>
                </a:solidFill>
              </a:rPr>
              <a:t>b).</a:t>
            </a:r>
            <a:r>
              <a:rPr lang="es-ES" sz="2400" b="1" dirty="0">
                <a:solidFill>
                  <a:schemeClr val="accent6">
                    <a:lumMod val="75000"/>
                  </a:schemeClr>
                </a:solidFill>
                <a:latin typeface="Times New Roman" panose="02020603050405020304" pitchFamily="18" charset="0"/>
              </a:rPr>
              <a:t>TIPOS DE MACIZO ROCOSO PARA LA PERFORACIÓN</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6FD8ACAD-802C-48F2-B82F-7551159BC0B1}"/>
              </a:ext>
            </a:extLst>
          </p:cNvPr>
          <p:cNvSpPr txBox="1"/>
          <p:nvPr/>
        </p:nvSpPr>
        <p:spPr>
          <a:xfrm>
            <a:off x="905435" y="676897"/>
            <a:ext cx="6096000" cy="456535"/>
          </a:xfrm>
          <a:prstGeom prst="rect">
            <a:avLst/>
          </a:prstGeom>
          <a:noFill/>
        </p:spPr>
        <p:txBody>
          <a:bodyPr wrap="square">
            <a:spAutoFit/>
          </a:bodyPr>
          <a:lstStyle/>
          <a:p>
            <a:pPr marL="38100" algn="just">
              <a:lnSpc>
                <a:spcPct val="150000"/>
              </a:lnSpc>
            </a:pPr>
            <a:r>
              <a:rPr lang="es-PE" sz="1800" b="1" dirty="0">
                <a:solidFill>
                  <a:schemeClr val="accent6">
                    <a:lumMod val="75000"/>
                  </a:schemeClr>
                </a:solidFill>
                <a:effectLst/>
                <a:latin typeface="Arial" panose="020B0604020202020204" pitchFamily="34" charset="0"/>
                <a:ea typeface="Times New Roman" panose="02020603050405020304" pitchFamily="18" charset="0"/>
              </a:rPr>
              <a:t>2.-</a:t>
            </a:r>
            <a:r>
              <a:rPr lang="es-PE" sz="1800" b="1" u="sng" dirty="0">
                <a:solidFill>
                  <a:schemeClr val="accent6">
                    <a:lumMod val="75000"/>
                  </a:schemeClr>
                </a:solidFill>
                <a:latin typeface="Arial" panose="020B0604020202020204" pitchFamily="34" charset="0"/>
                <a:ea typeface="Times New Roman" panose="02020603050405020304" pitchFamily="18" charset="0"/>
              </a:rPr>
              <a:t> Macizo rocoso</a:t>
            </a:r>
            <a:r>
              <a:rPr lang="es-PE" sz="1800" b="1" u="sng" dirty="0">
                <a:solidFill>
                  <a:schemeClr val="accent6">
                    <a:lumMod val="75000"/>
                  </a:schemeClr>
                </a:solidFill>
                <a:effectLst/>
                <a:latin typeface="Arial" panose="020B0604020202020204" pitchFamily="34" charset="0"/>
                <a:ea typeface="Times New Roman" panose="02020603050405020304" pitchFamily="18" charset="0"/>
              </a:rPr>
              <a:t> Fracturado.</a:t>
            </a:r>
            <a:endParaRPr lang="es-PE" sz="1800" b="1" dirty="0">
              <a:solidFill>
                <a:schemeClr val="accent6">
                  <a:lumMod val="75000"/>
                </a:schemeClr>
              </a:solidFill>
              <a:effectLst/>
              <a:latin typeface="Arial" panose="020B0604020202020204" pitchFamily="34" charset="0"/>
              <a:ea typeface="Times New Roman" panose="02020603050405020304" pitchFamily="18" charset="0"/>
            </a:endParaRPr>
          </a:p>
        </p:txBody>
      </p:sp>
      <p:pic>
        <p:nvPicPr>
          <p:cNvPr id="12" name="Imagen 11">
            <a:extLst>
              <a:ext uri="{FF2B5EF4-FFF2-40B4-BE49-F238E27FC236}">
                <a16:creationId xmlns:a16="http://schemas.microsoft.com/office/drawing/2014/main" id="{F1896978-ADA5-4D60-AD4C-970B274889B1}"/>
              </a:ext>
            </a:extLst>
          </p:cNvPr>
          <p:cNvPicPr>
            <a:picLocks noChangeAspect="1"/>
          </p:cNvPicPr>
          <p:nvPr/>
        </p:nvPicPr>
        <p:blipFill rotWithShape="1">
          <a:blip r:embed="rId2"/>
          <a:srcRect l="19167" t="31246" r="12046" b="11110"/>
          <a:stretch/>
        </p:blipFill>
        <p:spPr>
          <a:xfrm>
            <a:off x="6067007" y="2106705"/>
            <a:ext cx="5622969" cy="2925037"/>
          </a:xfrm>
          <a:prstGeom prst="rect">
            <a:avLst/>
          </a:prstGeom>
        </p:spPr>
      </p:pic>
    </p:spTree>
    <p:extLst>
      <p:ext uri="{BB962C8B-B14F-4D97-AF65-F5344CB8AC3E}">
        <p14:creationId xmlns:p14="http://schemas.microsoft.com/office/powerpoint/2010/main" val="1229264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pic>
        <p:nvPicPr>
          <p:cNvPr id="3" name="Imagen 2">
            <a:extLst>
              <a:ext uri="{FF2B5EF4-FFF2-40B4-BE49-F238E27FC236}">
                <a16:creationId xmlns:a16="http://schemas.microsoft.com/office/drawing/2014/main" id="{03D04FDB-EF6F-47F9-9ACC-168B179041C1}"/>
              </a:ext>
            </a:extLst>
          </p:cNvPr>
          <p:cNvPicPr>
            <a:picLocks noChangeAspect="1"/>
          </p:cNvPicPr>
          <p:nvPr/>
        </p:nvPicPr>
        <p:blipFill rotWithShape="1">
          <a:blip r:embed="rId2"/>
          <a:srcRect l="18031" t="23300" r="17197" b="16094"/>
          <a:stretch/>
        </p:blipFill>
        <p:spPr>
          <a:xfrm>
            <a:off x="6016995" y="2114172"/>
            <a:ext cx="5614173" cy="3186392"/>
          </a:xfrm>
          <a:prstGeom prst="rect">
            <a:avLst/>
          </a:prstGeom>
        </p:spPr>
      </p:pic>
      <p:sp>
        <p:nvSpPr>
          <p:cNvPr id="9" name="CuadroTexto 8">
            <a:extLst>
              <a:ext uri="{FF2B5EF4-FFF2-40B4-BE49-F238E27FC236}">
                <a16:creationId xmlns:a16="http://schemas.microsoft.com/office/drawing/2014/main" id="{E35DC31A-516A-43B0-B582-D8AF2CEAD41F}"/>
              </a:ext>
            </a:extLst>
          </p:cNvPr>
          <p:cNvSpPr txBox="1"/>
          <p:nvPr/>
        </p:nvSpPr>
        <p:spPr>
          <a:xfrm>
            <a:off x="853275" y="1544352"/>
            <a:ext cx="5090567" cy="4204549"/>
          </a:xfrm>
          <a:prstGeom prst="rect">
            <a:avLst/>
          </a:prstGeom>
          <a:noFill/>
        </p:spPr>
        <p:txBody>
          <a:bodyPr wrap="square">
            <a:spAutoFit/>
          </a:bodyPr>
          <a:lstStyle/>
          <a:p>
            <a:pPr marL="342900" lvl="0" indent="-342900" algn="just">
              <a:lnSpc>
                <a:spcPct val="150000"/>
              </a:lnSpc>
              <a:buFont typeface="+mj-lt"/>
              <a:buAutoNum type="alphaLcPeriod"/>
              <a:tabLst>
                <a:tab pos="228600" algn="l"/>
              </a:tabLst>
            </a:pPr>
            <a:r>
              <a:rPr lang="es-PE" sz="1500" dirty="0">
                <a:effectLst/>
                <a:latin typeface="Arial" panose="020B0604020202020204" pitchFamily="34" charset="0"/>
                <a:ea typeface="Times New Roman" panose="02020603050405020304" pitchFamily="18" charset="0"/>
              </a:rPr>
              <a:t>Perforar  sólo la parte  de roca  consistente  ubicando los taladros  de modo  que  abarquen el mayor  cuerpo posible n de la  roca  consistente, estudiando  la ubicación  y dirección  de los taladros, evitando perforar en el panizo.</a:t>
            </a:r>
          </a:p>
          <a:p>
            <a:pPr marL="342900" lvl="0" indent="-342900" algn="just">
              <a:lnSpc>
                <a:spcPct val="150000"/>
              </a:lnSpc>
              <a:buFont typeface="+mj-lt"/>
              <a:buAutoNum type="alphaLcPeriod"/>
              <a:tabLst>
                <a:tab pos="228600" algn="l"/>
              </a:tabLst>
            </a:pPr>
            <a:r>
              <a:rPr lang="es-PE" sz="1500" dirty="0">
                <a:effectLst/>
                <a:latin typeface="Arial" panose="020B0604020202020204" pitchFamily="34" charset="0"/>
                <a:ea typeface="Times New Roman" panose="02020603050405020304" pitchFamily="18" charset="0"/>
              </a:rPr>
              <a:t>Se debe  usar mallas estándar para éste tipo de roca  que estará determinado, él perforista  debe observar  con detenimiento  el frente, para poder juzgar cual  es la  malla más conveniente  para el  disparo.</a:t>
            </a:r>
          </a:p>
          <a:p>
            <a:pPr marL="342900" lvl="0" indent="-342900" algn="just">
              <a:lnSpc>
                <a:spcPct val="150000"/>
              </a:lnSpc>
              <a:buFont typeface="+mj-lt"/>
              <a:buAutoNum type="alphaLcPeriod"/>
              <a:tabLst>
                <a:tab pos="228600" algn="l"/>
              </a:tabLst>
            </a:pPr>
            <a:r>
              <a:rPr lang="es-PE" sz="1500" dirty="0">
                <a:effectLst/>
                <a:latin typeface="Arial" panose="020B0604020202020204" pitchFamily="34" charset="0"/>
                <a:ea typeface="Times New Roman" panose="02020603050405020304" pitchFamily="18" charset="0"/>
              </a:rPr>
              <a:t>Para la perforación de éste tipo de roca  se debe hacer  con poca presión  y un caudal  mayor  de agua.</a:t>
            </a:r>
          </a:p>
        </p:txBody>
      </p:sp>
      <p:sp>
        <p:nvSpPr>
          <p:cNvPr id="12" name="CuadroTexto 11">
            <a:extLst>
              <a:ext uri="{FF2B5EF4-FFF2-40B4-BE49-F238E27FC236}">
                <a16:creationId xmlns:a16="http://schemas.microsoft.com/office/drawing/2014/main" id="{3A5AEFBC-887E-4719-9FF0-74710EF087D3}"/>
              </a:ext>
            </a:extLst>
          </p:cNvPr>
          <p:cNvSpPr txBox="1"/>
          <p:nvPr/>
        </p:nvSpPr>
        <p:spPr>
          <a:xfrm>
            <a:off x="785091" y="836177"/>
            <a:ext cx="6096000" cy="456535"/>
          </a:xfrm>
          <a:prstGeom prst="rect">
            <a:avLst/>
          </a:prstGeom>
          <a:noFill/>
        </p:spPr>
        <p:txBody>
          <a:bodyPr wrap="square">
            <a:spAutoFit/>
          </a:bodyPr>
          <a:lstStyle/>
          <a:p>
            <a:pPr algn="just">
              <a:lnSpc>
                <a:spcPct val="150000"/>
              </a:lnSpc>
            </a:pPr>
            <a:r>
              <a:rPr lang="es-PE" b="1" dirty="0">
                <a:solidFill>
                  <a:schemeClr val="accent6">
                    <a:lumMod val="75000"/>
                  </a:schemeClr>
                </a:solidFill>
                <a:effectLst/>
                <a:latin typeface="Arial" panose="020B0604020202020204" pitchFamily="34" charset="0"/>
                <a:ea typeface="Times New Roman" panose="02020603050405020304" pitchFamily="18" charset="0"/>
              </a:rPr>
              <a:t>3.- </a:t>
            </a:r>
            <a:r>
              <a:rPr lang="es-PE" b="1" u="sng" dirty="0">
                <a:solidFill>
                  <a:schemeClr val="accent6">
                    <a:lumMod val="75000"/>
                  </a:schemeClr>
                </a:solidFill>
                <a:latin typeface="Arial" panose="020B0604020202020204" pitchFamily="34" charset="0"/>
                <a:ea typeface="Times New Roman" panose="02020603050405020304" pitchFamily="18" charset="0"/>
              </a:rPr>
              <a:t>Macizo rocoso</a:t>
            </a:r>
            <a:r>
              <a:rPr lang="es-PE" b="1" u="sng" dirty="0">
                <a:solidFill>
                  <a:schemeClr val="accent6">
                    <a:lumMod val="75000"/>
                  </a:schemeClr>
                </a:solidFill>
                <a:effectLst/>
                <a:latin typeface="Arial" panose="020B0604020202020204" pitchFamily="34" charset="0"/>
                <a:ea typeface="Times New Roman" panose="02020603050405020304" pitchFamily="18" charset="0"/>
              </a:rPr>
              <a:t>  con caballo de panizo</a:t>
            </a:r>
            <a:endParaRPr lang="es-PE" sz="6000" b="1" dirty="0">
              <a:solidFill>
                <a:schemeClr val="accent6">
                  <a:lumMod val="75000"/>
                </a:schemeClr>
              </a:solidFill>
              <a:effectLst/>
              <a:latin typeface="Arial" panose="020B0604020202020204" pitchFamily="34" charset="0"/>
              <a:ea typeface="Times New Roman" panose="02020603050405020304" pitchFamily="18" charset="0"/>
            </a:endParaRPr>
          </a:p>
        </p:txBody>
      </p:sp>
      <p:sp>
        <p:nvSpPr>
          <p:cNvPr id="8" name="CuadroTexto 7">
            <a:extLst>
              <a:ext uri="{FF2B5EF4-FFF2-40B4-BE49-F238E27FC236}">
                <a16:creationId xmlns:a16="http://schemas.microsoft.com/office/drawing/2014/main" id="{1A2C7209-CAAC-464F-8777-5692BADB71EF}"/>
              </a:ext>
            </a:extLst>
          </p:cNvPr>
          <p:cNvSpPr txBox="1"/>
          <p:nvPr/>
        </p:nvSpPr>
        <p:spPr>
          <a:xfrm>
            <a:off x="665017" y="281084"/>
            <a:ext cx="8469747" cy="461665"/>
          </a:xfrm>
          <a:prstGeom prst="rect">
            <a:avLst/>
          </a:prstGeom>
          <a:noFill/>
        </p:spPr>
        <p:txBody>
          <a:bodyPr wrap="square">
            <a:spAutoFit/>
          </a:bodyPr>
          <a:lstStyle/>
          <a:p>
            <a:r>
              <a:rPr lang="es-ES" sz="2400" b="1" dirty="0">
                <a:solidFill>
                  <a:schemeClr val="accent6">
                    <a:lumMod val="75000"/>
                  </a:schemeClr>
                </a:solidFill>
              </a:rPr>
              <a:t>b).</a:t>
            </a:r>
            <a:r>
              <a:rPr lang="es-ES" sz="2400" b="1" dirty="0">
                <a:solidFill>
                  <a:schemeClr val="accent6">
                    <a:lumMod val="75000"/>
                  </a:schemeClr>
                </a:solidFill>
                <a:latin typeface="Times New Roman" panose="02020603050405020304" pitchFamily="18" charset="0"/>
              </a:rPr>
              <a:t>TIPOS DE MACIZO ROCOSO PARA LA PERFORACIÓN</a:t>
            </a:r>
            <a:endParaRPr lang="es-PE" sz="2400" b="1" dirty="0">
              <a:solidFill>
                <a:schemeClr val="accent6">
                  <a:lumMod val="75000"/>
                </a:schemeClr>
              </a:solidFill>
            </a:endParaRPr>
          </a:p>
        </p:txBody>
      </p:sp>
      <p:sp>
        <p:nvSpPr>
          <p:cNvPr id="7" name="Marcador de fecha 5">
            <a:extLst>
              <a:ext uri="{FF2B5EF4-FFF2-40B4-BE49-F238E27FC236}">
                <a16:creationId xmlns:a16="http://schemas.microsoft.com/office/drawing/2014/main" id="{9A4F333E-7693-42D3-8122-37B0F6950B6F}"/>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10" name="Marcador de número de diapositiva 3">
            <a:extLst>
              <a:ext uri="{FF2B5EF4-FFF2-40B4-BE49-F238E27FC236}">
                <a16:creationId xmlns:a16="http://schemas.microsoft.com/office/drawing/2014/main" id="{FB359F1C-079B-48F3-A26B-D235B07AAF8A}"/>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16</a:t>
            </a:fld>
            <a:endParaRPr lang="es-PE"/>
          </a:p>
        </p:txBody>
      </p:sp>
    </p:spTree>
    <p:extLst>
      <p:ext uri="{BB962C8B-B14F-4D97-AF65-F5344CB8AC3E}">
        <p14:creationId xmlns:p14="http://schemas.microsoft.com/office/powerpoint/2010/main" val="1672369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10" name="CuadroTexto 9">
            <a:extLst>
              <a:ext uri="{FF2B5EF4-FFF2-40B4-BE49-F238E27FC236}">
                <a16:creationId xmlns:a16="http://schemas.microsoft.com/office/drawing/2014/main" id="{0D05795F-556D-453A-99F2-CB14DA1C4C1B}"/>
              </a:ext>
            </a:extLst>
          </p:cNvPr>
          <p:cNvSpPr txBox="1"/>
          <p:nvPr/>
        </p:nvSpPr>
        <p:spPr>
          <a:xfrm>
            <a:off x="1016095" y="1033822"/>
            <a:ext cx="10649432" cy="4572149"/>
          </a:xfrm>
          <a:prstGeom prst="rect">
            <a:avLst/>
          </a:prstGeom>
          <a:noFill/>
        </p:spPr>
        <p:txBody>
          <a:bodyPr wrap="square">
            <a:spAutoFit/>
          </a:bodyPr>
          <a:lstStyle/>
          <a:p>
            <a:pPr algn="just">
              <a:lnSpc>
                <a:spcPct val="150000"/>
              </a:lnSpc>
            </a:pPr>
            <a:r>
              <a:rPr lang="es-PE" sz="2000" b="1" dirty="0">
                <a:solidFill>
                  <a:schemeClr val="accent6">
                    <a:lumMod val="75000"/>
                  </a:schemeClr>
                </a:solidFill>
                <a:effectLst/>
                <a:latin typeface="Arial" panose="020B0604020202020204" pitchFamily="34" charset="0"/>
                <a:ea typeface="Times New Roman" panose="02020603050405020304" pitchFamily="18" charset="0"/>
              </a:rPr>
              <a:t>4.- </a:t>
            </a:r>
            <a:r>
              <a:rPr lang="es-PE" sz="2000" b="1" u="sng" dirty="0">
                <a:solidFill>
                  <a:schemeClr val="accent6">
                    <a:lumMod val="75000"/>
                  </a:schemeClr>
                </a:solidFill>
                <a:effectLst/>
                <a:latin typeface="Arial" panose="020B0604020202020204" pitchFamily="34" charset="0"/>
                <a:ea typeface="Times New Roman" panose="02020603050405020304" pitchFamily="18" charset="0"/>
              </a:rPr>
              <a:t>Macizo rocoso  suelto.</a:t>
            </a:r>
            <a:endParaRPr lang="es-PE" sz="6600" b="1" dirty="0">
              <a:solidFill>
                <a:schemeClr val="accent6">
                  <a:lumMod val="75000"/>
                </a:schemeClr>
              </a:solidFill>
              <a:effectLst/>
              <a:latin typeface="Arial" panose="020B0604020202020204" pitchFamily="34" charset="0"/>
              <a:ea typeface="Times New Roman" panose="02020603050405020304" pitchFamily="18" charset="0"/>
            </a:endParaRPr>
          </a:p>
          <a:p>
            <a:pPr marL="38100" algn="just">
              <a:lnSpc>
                <a:spcPct val="150000"/>
              </a:lnSpc>
            </a:pPr>
            <a:r>
              <a:rPr lang="es-PE" sz="1600" dirty="0">
                <a:effectLst/>
                <a:latin typeface="Arial" panose="020B0604020202020204" pitchFamily="34" charset="0"/>
                <a:ea typeface="Times New Roman" panose="02020603050405020304" pitchFamily="18" charset="0"/>
              </a:rPr>
              <a:t>Es el tipo  de macizo rocoso  que no presenta  consistencia  alguna, tendiéndose que  realizar sostenimiento inmediatamente por la  recomendación por  departamento  de Geomecánica, para impedir derrumbes. También  se le  llama </a:t>
            </a:r>
            <a:r>
              <a:rPr lang="es-PE" sz="1600" dirty="0">
                <a:latin typeface="Arial" panose="020B0604020202020204" pitchFamily="34" charset="0"/>
                <a:ea typeface="Times New Roman" panose="02020603050405020304" pitchFamily="18" charset="0"/>
              </a:rPr>
              <a:t>macizo rocoso</a:t>
            </a:r>
            <a:r>
              <a:rPr lang="es-PE" sz="1600" dirty="0">
                <a:effectLst/>
                <a:latin typeface="Arial" panose="020B0604020202020204" pitchFamily="34" charset="0"/>
                <a:ea typeface="Times New Roman" panose="02020603050405020304" pitchFamily="18" charset="0"/>
              </a:rPr>
              <a:t> molido, pues no se encuentra con frecuencia piezas grandes; los cuidados  en este terreno son:</a:t>
            </a:r>
            <a:endParaRPr lang="es-PE" sz="5400" dirty="0">
              <a:effectLst/>
              <a:latin typeface="Arial" panose="020B0604020202020204" pitchFamily="34" charset="0"/>
              <a:ea typeface="Times New Roman" panose="02020603050405020304" pitchFamily="18" charset="0"/>
            </a:endParaRPr>
          </a:p>
          <a:p>
            <a:pPr marL="342900" lvl="0" indent="-342900" algn="just">
              <a:lnSpc>
                <a:spcPct val="150000"/>
              </a:lnSpc>
              <a:buFont typeface="+mj-lt"/>
              <a:buAutoNum type="alphaLcPeriod"/>
              <a:tabLst>
                <a:tab pos="228600" algn="l"/>
              </a:tabLst>
            </a:pPr>
            <a:r>
              <a:rPr lang="es-PE" sz="1600" dirty="0">
                <a:effectLst/>
                <a:latin typeface="Arial" panose="020B0604020202020204" pitchFamily="34" charset="0"/>
                <a:ea typeface="Times New Roman" panose="02020603050405020304" pitchFamily="18" charset="0"/>
              </a:rPr>
              <a:t>Situar los taladros algo dentro  de los bordes de la sección para que al explosionar  los tiros no se agrande demasiado la sección del frente.</a:t>
            </a:r>
            <a:endParaRPr lang="es-PE" sz="5400" dirty="0">
              <a:effectLst/>
              <a:latin typeface="Arial" panose="020B0604020202020204" pitchFamily="34" charset="0"/>
              <a:ea typeface="Times New Roman" panose="02020603050405020304" pitchFamily="18" charset="0"/>
            </a:endParaRPr>
          </a:p>
          <a:p>
            <a:pPr marL="342900" lvl="0" indent="-342900" algn="just">
              <a:lnSpc>
                <a:spcPct val="150000"/>
              </a:lnSpc>
              <a:buFont typeface="+mj-lt"/>
              <a:buAutoNum type="alphaLcPeriod"/>
              <a:tabLst>
                <a:tab pos="228600" algn="l"/>
              </a:tabLst>
            </a:pPr>
            <a:r>
              <a:rPr lang="es-PE" sz="1600" dirty="0">
                <a:effectLst/>
                <a:latin typeface="Arial" panose="020B0604020202020204" pitchFamily="34" charset="0"/>
                <a:ea typeface="Times New Roman" panose="02020603050405020304" pitchFamily="18" charset="0"/>
              </a:rPr>
              <a:t>Usar  pocos taladros  de poca profundidad para que  no se forme un </a:t>
            </a:r>
            <a:r>
              <a:rPr lang="es-PE" sz="1600" dirty="0" err="1">
                <a:effectLst/>
                <a:latin typeface="Arial" panose="020B0604020202020204" pitchFamily="34" charset="0"/>
                <a:ea typeface="Times New Roman" panose="02020603050405020304" pitchFamily="18" charset="0"/>
              </a:rPr>
              <a:t>bovedón</a:t>
            </a:r>
            <a:r>
              <a:rPr lang="es-PE" sz="1600" dirty="0">
                <a:effectLst/>
                <a:latin typeface="Arial" panose="020B0604020202020204" pitchFamily="34" charset="0"/>
                <a:ea typeface="Times New Roman" panose="02020603050405020304" pitchFamily="18" charset="0"/>
              </a:rPr>
              <a:t>  en  la galería o  cualquier labor.</a:t>
            </a:r>
            <a:endParaRPr lang="es-PE" sz="5400" dirty="0">
              <a:effectLst/>
              <a:latin typeface="Arial" panose="020B0604020202020204" pitchFamily="34" charset="0"/>
              <a:ea typeface="Times New Roman" panose="02020603050405020304" pitchFamily="18" charset="0"/>
            </a:endParaRPr>
          </a:p>
          <a:p>
            <a:pPr marL="342900" lvl="0" indent="-342900" algn="just">
              <a:lnSpc>
                <a:spcPct val="150000"/>
              </a:lnSpc>
              <a:buFont typeface="+mj-lt"/>
              <a:buAutoNum type="alphaLcParenR"/>
              <a:tabLst>
                <a:tab pos="495300" algn="l"/>
              </a:tabLst>
            </a:pPr>
            <a:r>
              <a:rPr lang="es-PE" sz="1600" dirty="0">
                <a:effectLst/>
                <a:latin typeface="Arial" panose="020B0604020202020204" pitchFamily="34" charset="0"/>
                <a:ea typeface="Times New Roman" panose="02020603050405020304" pitchFamily="18" charset="0"/>
              </a:rPr>
              <a:t>Usar  poca carga  de dinamita y/o cualquier explosivo de baja potencia.</a:t>
            </a:r>
            <a:endParaRPr lang="es-PE" sz="5400" dirty="0">
              <a:effectLst/>
              <a:latin typeface="Arial" panose="020B0604020202020204" pitchFamily="34" charset="0"/>
              <a:ea typeface="Times New Roman" panose="02020603050405020304" pitchFamily="18" charset="0"/>
            </a:endParaRPr>
          </a:p>
          <a:p>
            <a:pPr marL="342900" lvl="0" indent="-342900" algn="just">
              <a:lnSpc>
                <a:spcPct val="150000"/>
              </a:lnSpc>
              <a:buFont typeface="+mj-lt"/>
              <a:buAutoNum type="alphaLcParenR"/>
              <a:tabLst>
                <a:tab pos="495300" algn="l"/>
              </a:tabLst>
            </a:pPr>
            <a:r>
              <a:rPr lang="es-PE" sz="1600" dirty="0">
                <a:effectLst/>
                <a:latin typeface="Arial" panose="020B0604020202020204" pitchFamily="34" charset="0"/>
                <a:ea typeface="Times New Roman" panose="02020603050405020304" pitchFamily="18" charset="0"/>
              </a:rPr>
              <a:t>Antes de iniciar  la perforación, se debe  colocar  el sostenimiento recomendado por el departamento de geomecánica.</a:t>
            </a:r>
            <a:endParaRPr lang="es-PE" sz="5400" dirty="0">
              <a:effectLst/>
              <a:latin typeface="Arial" panose="020B0604020202020204" pitchFamily="34" charset="0"/>
              <a:ea typeface="Times New Roman" panose="02020603050405020304" pitchFamily="18" charset="0"/>
            </a:endParaRPr>
          </a:p>
          <a:p>
            <a:pPr algn="just">
              <a:lnSpc>
                <a:spcPct val="150000"/>
              </a:lnSpc>
            </a:pPr>
            <a:r>
              <a:rPr lang="es-PE" sz="1600" dirty="0">
                <a:effectLst/>
                <a:latin typeface="Arial" panose="020B0604020202020204" pitchFamily="34" charset="0"/>
                <a:ea typeface="Times New Roman" panose="02020603050405020304" pitchFamily="18" charset="0"/>
              </a:rPr>
              <a:t> </a:t>
            </a:r>
            <a:endParaRPr lang="es-PE" sz="7200" dirty="0">
              <a:effectLst/>
              <a:latin typeface="Times New Roman" panose="02020603050405020304" pitchFamily="18" charset="0"/>
              <a:ea typeface="Times New Roman" panose="02020603050405020304" pitchFamily="18" charset="0"/>
            </a:endParaRPr>
          </a:p>
        </p:txBody>
      </p:sp>
      <p:sp>
        <p:nvSpPr>
          <p:cNvPr id="6" name="CuadroTexto 5">
            <a:extLst>
              <a:ext uri="{FF2B5EF4-FFF2-40B4-BE49-F238E27FC236}">
                <a16:creationId xmlns:a16="http://schemas.microsoft.com/office/drawing/2014/main" id="{3F640CDE-AC6A-4486-B6F3-003DBFAD770E}"/>
              </a:ext>
            </a:extLst>
          </p:cNvPr>
          <p:cNvSpPr txBox="1"/>
          <p:nvPr/>
        </p:nvSpPr>
        <p:spPr>
          <a:xfrm>
            <a:off x="600363" y="370259"/>
            <a:ext cx="8469747" cy="461665"/>
          </a:xfrm>
          <a:prstGeom prst="rect">
            <a:avLst/>
          </a:prstGeom>
          <a:noFill/>
        </p:spPr>
        <p:txBody>
          <a:bodyPr wrap="square">
            <a:spAutoFit/>
          </a:bodyPr>
          <a:lstStyle/>
          <a:p>
            <a:r>
              <a:rPr lang="es-ES" sz="2400" b="1" dirty="0">
                <a:solidFill>
                  <a:schemeClr val="accent6">
                    <a:lumMod val="75000"/>
                  </a:schemeClr>
                </a:solidFill>
              </a:rPr>
              <a:t>b).</a:t>
            </a:r>
            <a:r>
              <a:rPr lang="es-ES" sz="2400" b="1" dirty="0">
                <a:solidFill>
                  <a:schemeClr val="accent6">
                    <a:lumMod val="75000"/>
                  </a:schemeClr>
                </a:solidFill>
                <a:latin typeface="Times New Roman" panose="02020603050405020304" pitchFamily="18" charset="0"/>
              </a:rPr>
              <a:t>TIPOS DE MACIZO ROCOSO PARA LA PERFORACIÓN</a:t>
            </a:r>
            <a:endParaRPr lang="es-PE" sz="2400" b="1" dirty="0">
              <a:solidFill>
                <a:schemeClr val="accent6">
                  <a:lumMod val="75000"/>
                </a:schemeClr>
              </a:solidFill>
            </a:endParaRPr>
          </a:p>
        </p:txBody>
      </p:sp>
      <p:sp>
        <p:nvSpPr>
          <p:cNvPr id="5" name="Marcador de fecha 5">
            <a:extLst>
              <a:ext uri="{FF2B5EF4-FFF2-40B4-BE49-F238E27FC236}">
                <a16:creationId xmlns:a16="http://schemas.microsoft.com/office/drawing/2014/main" id="{2DD02DE2-5502-4273-8FB0-562681B36211}"/>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F2C79103-9660-4400-B003-65D8ED749887}"/>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17</a:t>
            </a:fld>
            <a:endParaRPr lang="es-PE"/>
          </a:p>
        </p:txBody>
      </p:sp>
    </p:spTree>
    <p:extLst>
      <p:ext uri="{BB962C8B-B14F-4D97-AF65-F5344CB8AC3E}">
        <p14:creationId xmlns:p14="http://schemas.microsoft.com/office/powerpoint/2010/main" val="3921916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CuadroTexto 5">
            <a:extLst>
              <a:ext uri="{FF2B5EF4-FFF2-40B4-BE49-F238E27FC236}">
                <a16:creationId xmlns:a16="http://schemas.microsoft.com/office/drawing/2014/main" id="{3F640CDE-AC6A-4486-B6F3-003DBFAD770E}"/>
              </a:ext>
            </a:extLst>
          </p:cNvPr>
          <p:cNvSpPr txBox="1"/>
          <p:nvPr/>
        </p:nvSpPr>
        <p:spPr>
          <a:xfrm>
            <a:off x="600363" y="370259"/>
            <a:ext cx="8469747" cy="461665"/>
          </a:xfrm>
          <a:prstGeom prst="rect">
            <a:avLst/>
          </a:prstGeom>
          <a:noFill/>
        </p:spPr>
        <p:txBody>
          <a:bodyPr wrap="square">
            <a:spAutoFit/>
          </a:bodyPr>
          <a:lstStyle/>
          <a:p>
            <a:r>
              <a:rPr lang="es-ES" sz="2400" b="1" dirty="0">
                <a:solidFill>
                  <a:schemeClr val="accent6">
                    <a:lumMod val="75000"/>
                  </a:schemeClr>
                </a:solidFill>
              </a:rPr>
              <a:t>c).</a:t>
            </a:r>
            <a:r>
              <a:rPr lang="es-ES" sz="2400" b="1" dirty="0">
                <a:solidFill>
                  <a:schemeClr val="accent6">
                    <a:lumMod val="75000"/>
                  </a:schemeClr>
                </a:solidFill>
                <a:latin typeface="Times New Roman" panose="02020603050405020304" pitchFamily="18" charset="0"/>
              </a:rPr>
              <a:t>GRADO DE FRAGMENTACIÓN</a:t>
            </a:r>
            <a:endParaRPr lang="es-PE" sz="2400" b="1" dirty="0">
              <a:solidFill>
                <a:schemeClr val="accent6">
                  <a:lumMod val="75000"/>
                </a:schemeClr>
              </a:solidFill>
            </a:endParaRPr>
          </a:p>
        </p:txBody>
      </p:sp>
      <p:sp>
        <p:nvSpPr>
          <p:cNvPr id="5" name="Marcador de fecha 5">
            <a:extLst>
              <a:ext uri="{FF2B5EF4-FFF2-40B4-BE49-F238E27FC236}">
                <a16:creationId xmlns:a16="http://schemas.microsoft.com/office/drawing/2014/main" id="{2DD02DE2-5502-4273-8FB0-562681B36211}"/>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F2C79103-9660-4400-B003-65D8ED749887}"/>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18</a:t>
            </a:fld>
            <a:endParaRPr lang="es-PE"/>
          </a:p>
        </p:txBody>
      </p:sp>
      <p:sp>
        <p:nvSpPr>
          <p:cNvPr id="8" name="CuadroTexto 7">
            <a:extLst>
              <a:ext uri="{FF2B5EF4-FFF2-40B4-BE49-F238E27FC236}">
                <a16:creationId xmlns:a16="http://schemas.microsoft.com/office/drawing/2014/main" id="{38027218-53E9-4D3E-8549-72326D86CEC7}"/>
              </a:ext>
            </a:extLst>
          </p:cNvPr>
          <p:cNvSpPr txBox="1"/>
          <p:nvPr/>
        </p:nvSpPr>
        <p:spPr>
          <a:xfrm>
            <a:off x="600363" y="1317505"/>
            <a:ext cx="4258508" cy="4478662"/>
          </a:xfrm>
          <a:prstGeom prst="rect">
            <a:avLst/>
          </a:prstGeom>
          <a:noFill/>
        </p:spPr>
        <p:txBody>
          <a:bodyPr wrap="square">
            <a:spAutoFit/>
          </a:bodyPr>
          <a:lstStyle/>
          <a:p>
            <a:pPr algn="just">
              <a:lnSpc>
                <a:spcPct val="150000"/>
              </a:lnSpc>
            </a:pPr>
            <a:r>
              <a:rPr lang="es-PE" sz="1600" dirty="0">
                <a:effectLst/>
                <a:latin typeface="Arial" panose="020B0604020202020204" pitchFamily="34" charset="0"/>
                <a:ea typeface="Times New Roman" panose="02020603050405020304" pitchFamily="18" charset="0"/>
              </a:rPr>
              <a:t>El grado de fragmentación  deseado, que debe tener  el material  ya roto después de la voladura, en los frentes  siempre se desea que el material volado  sea   fragmentado  adecuadamente, a fin  de facilitar la limpieza  con los equipos LHD, la granulometría  debe ser  de 6’’ x 6’’ x 6’’ por lo menos, pero en labores de producción siempre se tendrá en cuenta el espaciamiento de la parilla del echadero, con el fin de no causar bancos, ni moler el material que en mineral es una gran pérdida del metal.</a:t>
            </a:r>
          </a:p>
        </p:txBody>
      </p:sp>
      <p:pic>
        <p:nvPicPr>
          <p:cNvPr id="4" name="Imagen 3">
            <a:extLst>
              <a:ext uri="{FF2B5EF4-FFF2-40B4-BE49-F238E27FC236}">
                <a16:creationId xmlns:a16="http://schemas.microsoft.com/office/drawing/2014/main" id="{55854220-DD37-4541-A8FC-31210D2D2A36}"/>
              </a:ext>
            </a:extLst>
          </p:cNvPr>
          <p:cNvPicPr>
            <a:picLocks noChangeAspect="1"/>
          </p:cNvPicPr>
          <p:nvPr/>
        </p:nvPicPr>
        <p:blipFill rotWithShape="1">
          <a:blip r:embed="rId2"/>
          <a:srcRect l="4718"/>
          <a:stretch/>
        </p:blipFill>
        <p:spPr>
          <a:xfrm>
            <a:off x="5178911" y="1703965"/>
            <a:ext cx="6772297" cy="3705742"/>
          </a:xfrm>
          <a:prstGeom prst="rect">
            <a:avLst/>
          </a:prstGeom>
        </p:spPr>
      </p:pic>
    </p:spTree>
    <p:extLst>
      <p:ext uri="{BB962C8B-B14F-4D97-AF65-F5344CB8AC3E}">
        <p14:creationId xmlns:p14="http://schemas.microsoft.com/office/powerpoint/2010/main" val="162980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CuadroTexto 5">
            <a:extLst>
              <a:ext uri="{FF2B5EF4-FFF2-40B4-BE49-F238E27FC236}">
                <a16:creationId xmlns:a16="http://schemas.microsoft.com/office/drawing/2014/main" id="{3F640CDE-AC6A-4486-B6F3-003DBFAD770E}"/>
              </a:ext>
            </a:extLst>
          </p:cNvPr>
          <p:cNvSpPr txBox="1"/>
          <p:nvPr/>
        </p:nvSpPr>
        <p:spPr>
          <a:xfrm>
            <a:off x="600363" y="370259"/>
            <a:ext cx="8469747" cy="461665"/>
          </a:xfrm>
          <a:prstGeom prst="rect">
            <a:avLst/>
          </a:prstGeom>
          <a:noFill/>
        </p:spPr>
        <p:txBody>
          <a:bodyPr wrap="square">
            <a:spAutoFit/>
          </a:bodyPr>
          <a:lstStyle/>
          <a:p>
            <a:r>
              <a:rPr lang="es-ES" sz="2400" b="1" dirty="0">
                <a:solidFill>
                  <a:schemeClr val="accent6">
                    <a:lumMod val="75000"/>
                  </a:schemeClr>
                </a:solidFill>
              </a:rPr>
              <a:t>c).</a:t>
            </a:r>
            <a:r>
              <a:rPr lang="es-ES" sz="2400" b="1" dirty="0">
                <a:solidFill>
                  <a:schemeClr val="accent6">
                    <a:lumMod val="75000"/>
                  </a:schemeClr>
                </a:solidFill>
                <a:latin typeface="Times New Roman" panose="02020603050405020304" pitchFamily="18" charset="0"/>
              </a:rPr>
              <a:t>GRADO DE FRAGMENTACIÓN</a:t>
            </a:r>
            <a:endParaRPr lang="es-PE" sz="2400" b="1" dirty="0">
              <a:solidFill>
                <a:schemeClr val="accent6">
                  <a:lumMod val="75000"/>
                </a:schemeClr>
              </a:solidFill>
            </a:endParaRPr>
          </a:p>
        </p:txBody>
      </p:sp>
      <p:sp>
        <p:nvSpPr>
          <p:cNvPr id="5" name="Marcador de fecha 5">
            <a:extLst>
              <a:ext uri="{FF2B5EF4-FFF2-40B4-BE49-F238E27FC236}">
                <a16:creationId xmlns:a16="http://schemas.microsoft.com/office/drawing/2014/main" id="{2DD02DE2-5502-4273-8FB0-562681B36211}"/>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F2C79103-9660-4400-B003-65D8ED749887}"/>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19</a:t>
            </a:fld>
            <a:endParaRPr lang="es-PE"/>
          </a:p>
        </p:txBody>
      </p:sp>
      <p:sp>
        <p:nvSpPr>
          <p:cNvPr id="13" name="Rectangle 4">
            <a:extLst>
              <a:ext uri="{FF2B5EF4-FFF2-40B4-BE49-F238E27FC236}">
                <a16:creationId xmlns:a16="http://schemas.microsoft.com/office/drawing/2014/main" id="{7902E24B-96FA-4C28-A229-CBDD8171C99F}"/>
              </a:ext>
            </a:extLst>
          </p:cNvPr>
          <p:cNvSpPr>
            <a:spLocks noChangeArrowheads="1"/>
          </p:cNvSpPr>
          <p:nvPr/>
        </p:nvSpPr>
        <p:spPr bwMode="auto">
          <a:xfrm>
            <a:off x="852809" y="915491"/>
            <a:ext cx="10458319" cy="502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tab pos="228600" algn="l"/>
              </a:tabLst>
            </a:pPr>
            <a:r>
              <a:rPr kumimoji="0" lang="es-PE" altLang="es-PE" b="1" i="0" u="sng" strike="noStrike" cap="none" normalizeH="0" baseline="0" dirty="0">
                <a:ln>
                  <a:noFill/>
                </a:ln>
                <a:solidFill>
                  <a:schemeClr val="accent6">
                    <a:lumMod val="75000"/>
                  </a:schemeClr>
                </a:solidFill>
                <a:effectLst/>
                <a:ea typeface="Times New Roman" panose="02020603050405020304" pitchFamily="18" charset="0"/>
                <a:cs typeface="Arial" panose="020B0604020202020204" pitchFamily="34" charset="0"/>
              </a:rPr>
              <a:t>Otros factores  de los que depende  la fragmentación</a:t>
            </a:r>
            <a:r>
              <a:rPr kumimoji="0" lang="es-PE" altLang="es-PE" b="1" i="0" u="none" strike="noStrike" cap="none" normalizeH="0" baseline="0" dirty="0">
                <a:ln>
                  <a:noFill/>
                </a:ln>
                <a:solidFill>
                  <a:schemeClr val="accent6">
                    <a:lumMod val="75000"/>
                  </a:schemeClr>
                </a:solidFill>
                <a:effectLst/>
                <a:ea typeface="Times New Roman" panose="02020603050405020304" pitchFamily="18" charset="0"/>
                <a:cs typeface="Arial" panose="020B0604020202020204" pitchFamily="34" charset="0"/>
              </a:rPr>
              <a:t>.</a:t>
            </a:r>
          </a:p>
          <a:p>
            <a:pPr marL="0" marR="0" lvl="0" indent="0" algn="just" defTabSz="914400" rtl="0" eaLnBrk="0" fontAlgn="base" latinLnBrk="0" hangingPunct="0">
              <a:lnSpc>
                <a:spcPct val="150000"/>
              </a:lnSpc>
              <a:spcBef>
                <a:spcPct val="0"/>
              </a:spcBef>
              <a:spcAft>
                <a:spcPct val="0"/>
              </a:spcAft>
              <a:buClrTx/>
              <a:buSzTx/>
              <a:buFontTx/>
              <a:buNone/>
              <a:tabLst>
                <a:tab pos="228600" algn="l"/>
              </a:tabLst>
            </a:pPr>
            <a:endParaRPr kumimoji="0" lang="es-PE" altLang="es-PE"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tab pos="228600" algn="l"/>
              </a:tabLst>
            </a:pPr>
            <a:r>
              <a:rPr kumimoji="0" lang="es-PE" altLang="es-PE" b="0" i="0" u="none" strike="noStrike" cap="none" normalizeH="0" baseline="0" dirty="0">
                <a:ln>
                  <a:noFill/>
                </a:ln>
                <a:solidFill>
                  <a:schemeClr val="tx1"/>
                </a:solidFill>
                <a:effectLst/>
                <a:ea typeface="Times New Roman" panose="02020603050405020304" pitchFamily="18" charset="0"/>
                <a:cs typeface="Arial" panose="020B0604020202020204" pitchFamily="34" charset="0"/>
              </a:rPr>
              <a:t>La  profundidad  de los taladros influye bastante, pues  a medida  que se va profundizando el taladro, la resistencia  del terreno  a la voladura  va aumentando y el explosivo  tiene que trabajar más para poder fragmentar la roca. Es importante tener en cuenta el diseño de secuencia de voladura, con relación a los retardos de taladro a taladro siempre debe ser superior a 100 milisegundos, una regla práctica es, por cada metro perforado debe tener  30 milisegundos  de retardo es decir, en un taladro de 3 metros el retardo mínimo debe ser 120 milisegundo, por cada taladro, en una voladura en </a:t>
            </a:r>
            <a:r>
              <a:rPr kumimoji="0" lang="es-PE" altLang="es-PE" b="0" i="0" u="none" strike="noStrike" cap="none" normalizeH="0" baseline="0" dirty="0" err="1">
                <a:ln>
                  <a:noFill/>
                </a:ln>
                <a:solidFill>
                  <a:schemeClr val="tx1"/>
                </a:solidFill>
                <a:effectLst/>
                <a:ea typeface="Times New Roman" panose="02020603050405020304" pitchFamily="18" charset="0"/>
                <a:cs typeface="Arial" panose="020B0604020202020204" pitchFamily="34" charset="0"/>
              </a:rPr>
              <a:t>breasting</a:t>
            </a:r>
            <a:r>
              <a:rPr kumimoji="0" lang="es-PE" altLang="es-PE" b="0" i="0" u="none" strike="noStrike" cap="none" normalizeH="0" baseline="0" dirty="0">
                <a:ln>
                  <a:noFill/>
                </a:ln>
                <a:solidFill>
                  <a:schemeClr val="tx1"/>
                </a:solidFill>
                <a:effectLst/>
                <a:ea typeface="Times New Roman" panose="02020603050405020304" pitchFamily="18" charset="0"/>
                <a:cs typeface="Arial" panose="020B0604020202020204" pitchFamily="34" charset="0"/>
              </a:rPr>
              <a:t> es recomendable  usar iniciadores no eléctricos de periodo largo para mejorar el grado de fragmentación. </a:t>
            </a:r>
          </a:p>
          <a:p>
            <a:pPr marL="0" marR="0" lvl="0" indent="0" algn="just" defTabSz="914400" rtl="0" eaLnBrk="0" fontAlgn="base" latinLnBrk="0" hangingPunct="0">
              <a:lnSpc>
                <a:spcPct val="150000"/>
              </a:lnSpc>
              <a:spcBef>
                <a:spcPct val="0"/>
              </a:spcBef>
              <a:spcAft>
                <a:spcPct val="0"/>
              </a:spcAft>
              <a:buClrTx/>
              <a:buSzTx/>
              <a:buFontTx/>
              <a:buNone/>
              <a:tabLst>
                <a:tab pos="228600" algn="l"/>
              </a:tabLst>
            </a:pPr>
            <a:r>
              <a:rPr kumimoji="0" lang="es-PE" altLang="es-PE" b="0" i="0" u="none" strike="noStrike" cap="none" normalizeH="0" baseline="0" dirty="0">
                <a:ln>
                  <a:noFill/>
                </a:ln>
                <a:solidFill>
                  <a:schemeClr val="tx1"/>
                </a:solidFill>
                <a:effectLst/>
                <a:ea typeface="Times New Roman" panose="02020603050405020304" pitchFamily="18" charset="0"/>
                <a:cs typeface="Arial" panose="020B0604020202020204" pitchFamily="34" charset="0"/>
              </a:rPr>
              <a:t>Otro factor es la geometría de disparo o sea  con relación al burden y el espaciamiento, también tiene que ver también las discontinuidades y cuñas presentes en la roca.</a:t>
            </a:r>
            <a:endParaRPr kumimoji="0" lang="es-PE" altLang="es-PE"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46234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904949" y="2423937"/>
            <a:ext cx="9881668" cy="1015663"/>
          </a:xfrm>
          <a:prstGeom prst="rect">
            <a:avLst/>
          </a:prstGeom>
        </p:spPr>
        <p:txBody>
          <a:bodyPr wrap="square">
            <a:spAutoFit/>
          </a:bodyPr>
          <a:lstStyle/>
          <a:p>
            <a:r>
              <a:rPr lang="es-ES" sz="3000" dirty="0">
                <a:solidFill>
                  <a:srgbClr val="00F3B5"/>
                </a:solidFill>
                <a:latin typeface="Prompt" panose="00000800000000000000" pitchFamily="2" charset="-34"/>
                <a:cs typeface="Prompt" panose="00000800000000000000" pitchFamily="2" charset="-34"/>
              </a:rPr>
              <a:t>SUPERVICIÓN DE PERFORACION </a:t>
            </a:r>
          </a:p>
          <a:p>
            <a:r>
              <a:rPr lang="es-ES" sz="3000" dirty="0">
                <a:solidFill>
                  <a:srgbClr val="00F3B5"/>
                </a:solidFill>
                <a:latin typeface="Prompt" panose="00000800000000000000" pitchFamily="2" charset="-34"/>
                <a:cs typeface="Prompt" panose="00000800000000000000" pitchFamily="2" charset="-34"/>
              </a:rPr>
              <a:t>Y VOLADURA SUPERFICIAL Y SUBTERRANEA</a:t>
            </a:r>
          </a:p>
        </p:txBody>
      </p:sp>
      <p:sp>
        <p:nvSpPr>
          <p:cNvPr id="7" name="CuadroTexto 6"/>
          <p:cNvSpPr txBox="1"/>
          <p:nvPr/>
        </p:nvSpPr>
        <p:spPr>
          <a:xfrm>
            <a:off x="1726249" y="1401509"/>
            <a:ext cx="3811425" cy="369332"/>
          </a:xfrm>
          <a:prstGeom prst="rect">
            <a:avLst/>
          </a:prstGeom>
          <a:noFill/>
        </p:spPr>
        <p:txBody>
          <a:bodyPr wrap="square" rtlCol="0">
            <a:spAutoFit/>
          </a:bodyPr>
          <a:lstStyle/>
          <a:p>
            <a:r>
              <a:rPr lang="es-ES" dirty="0">
                <a:solidFill>
                  <a:schemeClr val="bg1"/>
                </a:solidFill>
                <a:latin typeface="Prompt" panose="00000800000000000000" pitchFamily="2" charset="-34"/>
                <a:cs typeface="Prompt" panose="00000800000000000000" pitchFamily="2" charset="-34"/>
              </a:rPr>
              <a:t>CURSO DE FORMACIÓN</a:t>
            </a:r>
          </a:p>
        </p:txBody>
      </p:sp>
      <p:sp>
        <p:nvSpPr>
          <p:cNvPr id="4" name="CuadroTexto 3">
            <a:extLst>
              <a:ext uri="{FF2B5EF4-FFF2-40B4-BE49-F238E27FC236}">
                <a16:creationId xmlns:a16="http://schemas.microsoft.com/office/drawing/2014/main" id="{1DA573CD-CB22-437F-AA2F-9E30B54C208A}"/>
              </a:ext>
            </a:extLst>
          </p:cNvPr>
          <p:cNvSpPr txBox="1"/>
          <p:nvPr/>
        </p:nvSpPr>
        <p:spPr>
          <a:xfrm>
            <a:off x="8339328" y="4638501"/>
            <a:ext cx="3090672" cy="1241091"/>
          </a:xfrm>
          <a:prstGeom prst="rect">
            <a:avLst/>
          </a:prstGeom>
        </p:spPr>
        <p:txBody>
          <a:bodyPr vert="horz" lIns="91440" tIns="45720" rIns="91440" bIns="45720" rtlCol="0">
            <a:normAutofit/>
          </a:bodyPr>
          <a:lstStyle/>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Presentado</a:t>
            </a:r>
            <a:r>
              <a:rPr kumimoji="0" lang="en-US" sz="1600" b="0" i="0" u="none" strike="noStrike" cap="none" spc="0" normalizeH="0" baseline="0" noProof="0" dirty="0">
                <a:ln>
                  <a:noFill/>
                </a:ln>
                <a:solidFill>
                  <a:schemeClr val="bg1"/>
                </a:solidFill>
                <a:effectLst/>
                <a:uLnTx/>
                <a:uFillTx/>
              </a:rPr>
              <a:t> por: </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a:ln>
                  <a:noFill/>
                </a:ln>
                <a:solidFill>
                  <a:schemeClr val="bg1"/>
                </a:solidFill>
                <a:effectLst/>
                <a:uLnTx/>
                <a:uFillTx/>
              </a:rPr>
              <a:t>M.Sc. Ing. Robert G. Santiago Lucas</a:t>
            </a:r>
          </a:p>
          <a:p>
            <a:pPr marL="0" marR="0" lvl="0" indent="-228600" defTabSz="914400" fontAlgn="auto">
              <a:lnSpc>
                <a:spcPct val="110000"/>
              </a:lnSpc>
              <a:spcBef>
                <a:spcPts val="700"/>
              </a:spcBef>
              <a:spcAft>
                <a:spcPts val="0"/>
              </a:spcAft>
              <a:buClr>
                <a:schemeClr val="tx2"/>
              </a:buClr>
              <a:buSzTx/>
              <a:buFontTx/>
              <a:buNone/>
              <a:tabLst/>
              <a:defRPr/>
            </a:pPr>
            <a:r>
              <a:rPr kumimoji="0" lang="en-US" sz="1600" b="0" i="0" u="none" strike="noStrike" cap="none" spc="0" normalizeH="0" baseline="0" noProof="0" dirty="0" err="1">
                <a:ln>
                  <a:noFill/>
                </a:ln>
                <a:solidFill>
                  <a:schemeClr val="bg1"/>
                </a:solidFill>
                <a:effectLst/>
                <a:uLnTx/>
                <a:uFillTx/>
              </a:rPr>
              <a:t>Cip</a:t>
            </a:r>
            <a:r>
              <a:rPr kumimoji="0" lang="en-US" sz="1600" b="0" i="0" u="none" strike="noStrike" cap="none" spc="0" normalizeH="0" baseline="0" noProof="0" dirty="0">
                <a:ln>
                  <a:noFill/>
                </a:ln>
                <a:solidFill>
                  <a:schemeClr val="bg1"/>
                </a:solidFill>
                <a:effectLst/>
                <a:uLnTx/>
                <a:uFillTx/>
              </a:rPr>
              <a:t>: 169493</a:t>
            </a:r>
          </a:p>
        </p:txBody>
      </p:sp>
    </p:spTree>
    <p:extLst>
      <p:ext uri="{BB962C8B-B14F-4D97-AF65-F5344CB8AC3E}">
        <p14:creationId xmlns:p14="http://schemas.microsoft.com/office/powerpoint/2010/main" val="182561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20</a:t>
            </a:fld>
            <a:endParaRPr lang="es-PE"/>
          </a:p>
        </p:txBody>
      </p:sp>
      <p:sp>
        <p:nvSpPr>
          <p:cNvPr id="9" name="CuadroTexto 8">
            <a:extLst>
              <a:ext uri="{FF2B5EF4-FFF2-40B4-BE49-F238E27FC236}">
                <a16:creationId xmlns:a16="http://schemas.microsoft.com/office/drawing/2014/main" id="{74B099FA-72BF-4CF1-8876-F732A176915C}"/>
              </a:ext>
            </a:extLst>
          </p:cNvPr>
          <p:cNvSpPr txBox="1"/>
          <p:nvPr/>
        </p:nvSpPr>
        <p:spPr>
          <a:xfrm>
            <a:off x="339302" y="475626"/>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2" name="CuadroTexto 11">
            <a:extLst>
              <a:ext uri="{FF2B5EF4-FFF2-40B4-BE49-F238E27FC236}">
                <a16:creationId xmlns:a16="http://schemas.microsoft.com/office/drawing/2014/main" id="{916093E0-7B78-4A20-87F3-5714DD8554F5}"/>
              </a:ext>
            </a:extLst>
          </p:cNvPr>
          <p:cNvSpPr txBox="1"/>
          <p:nvPr/>
        </p:nvSpPr>
        <p:spPr>
          <a:xfrm>
            <a:off x="519275" y="1157525"/>
            <a:ext cx="5576726" cy="5078313"/>
          </a:xfrm>
          <a:prstGeom prst="rect">
            <a:avLst/>
          </a:prstGeom>
          <a:noFill/>
        </p:spPr>
        <p:txBody>
          <a:bodyPr wrap="square">
            <a:spAutoFit/>
          </a:bodyPr>
          <a:lstStyle/>
          <a:p>
            <a:pPr algn="just"/>
            <a:r>
              <a:rPr lang="es-PE" dirty="0"/>
              <a:t>El aprovechamiento del subsuelo, tanto en obras públicas como en minería, exige la realización de túneles y galerías cada día en mayor número. </a:t>
            </a:r>
          </a:p>
          <a:p>
            <a:pPr algn="just"/>
            <a:endParaRPr lang="es-PE" dirty="0"/>
          </a:p>
          <a:p>
            <a:pPr algn="just"/>
            <a:r>
              <a:rPr lang="es-PE" dirty="0"/>
              <a:t>En los últimos tiempos, la excavación mecánica con minadores y tuneladoras ha experimentado un gran avance, llegándose a atravesar rocas con resistencias de hasta 140 MPa. En rocas duras, son los últimos equipos los que poseen un mayor campo de aplicación, ofreciendo algunas ventajas como son: la perforación sin daños a la roca alrededor del túnel, una superficie de corte regular que reduce las necesidades de sostenimiento y/o revestimiento definitivo, menos necesidades de personal, etc. </a:t>
            </a:r>
          </a:p>
          <a:p>
            <a:pPr algn="just"/>
            <a:endParaRPr lang="es-PE" dirty="0"/>
          </a:p>
          <a:p>
            <a:pPr algn="just"/>
            <a:r>
              <a:rPr lang="es-PE" dirty="0"/>
              <a:t>Pero, la excavación con explosivos sigue aún aplicándose con profusión, pues el método anterior presenta también ciertos inconvenientes: </a:t>
            </a:r>
          </a:p>
        </p:txBody>
      </p:sp>
      <p:sp>
        <p:nvSpPr>
          <p:cNvPr id="13" name="CuadroTexto 12">
            <a:extLst>
              <a:ext uri="{FF2B5EF4-FFF2-40B4-BE49-F238E27FC236}">
                <a16:creationId xmlns:a16="http://schemas.microsoft.com/office/drawing/2014/main" id="{B57B7D0F-CDE1-440D-A63C-C1008D633328}"/>
              </a:ext>
            </a:extLst>
          </p:cNvPr>
          <p:cNvSpPr txBox="1"/>
          <p:nvPr/>
        </p:nvSpPr>
        <p:spPr>
          <a:xfrm>
            <a:off x="6548179" y="3927514"/>
            <a:ext cx="5082989" cy="2308324"/>
          </a:xfrm>
          <a:prstGeom prst="rect">
            <a:avLst/>
          </a:prstGeom>
          <a:noFill/>
        </p:spPr>
        <p:txBody>
          <a:bodyPr wrap="square">
            <a:spAutoFit/>
          </a:bodyPr>
          <a:lstStyle/>
          <a:p>
            <a:pPr marL="285750" indent="-285750" algn="just">
              <a:buFont typeface="Arial" panose="020B0604020202020204" pitchFamily="34" charset="0"/>
              <a:buChar char="•"/>
            </a:pPr>
            <a:r>
              <a:rPr lang="es-PE" dirty="0"/>
              <a:t>El sistema de trabajo es muy rígido, ya que las secciones deben ser circulares. </a:t>
            </a:r>
          </a:p>
          <a:p>
            <a:pPr marL="285750" indent="-285750" algn="just">
              <a:buFont typeface="Arial" panose="020B0604020202020204" pitchFamily="34" charset="0"/>
              <a:buChar char="•"/>
            </a:pPr>
            <a:r>
              <a:rPr lang="es-PE" dirty="0"/>
              <a:t>Los terrenos atravesados no deben presentar grandes variaciones y trastornos geológicos. </a:t>
            </a:r>
          </a:p>
          <a:p>
            <a:pPr marL="285750" indent="-285750" algn="just">
              <a:buFont typeface="Arial" panose="020B0604020202020204" pitchFamily="34" charset="0"/>
              <a:buChar char="•"/>
            </a:pPr>
            <a:r>
              <a:rPr lang="es-PE" dirty="0"/>
              <a:t>Las curvas deben tener un radio superior a los 300 m. La excavación inicial de preparación es elevada, y </a:t>
            </a:r>
          </a:p>
          <a:p>
            <a:pPr marL="285750" indent="-285750" algn="just">
              <a:buFont typeface="Arial" panose="020B0604020202020204" pitchFamily="34" charset="0"/>
              <a:buChar char="•"/>
            </a:pPr>
            <a:r>
              <a:rPr lang="es-PE" dirty="0"/>
              <a:t>El personal debe estar muy especializado. </a:t>
            </a:r>
          </a:p>
        </p:txBody>
      </p:sp>
      <p:pic>
        <p:nvPicPr>
          <p:cNvPr id="14" name="Imagen 13">
            <a:extLst>
              <a:ext uri="{FF2B5EF4-FFF2-40B4-BE49-F238E27FC236}">
                <a16:creationId xmlns:a16="http://schemas.microsoft.com/office/drawing/2014/main" id="{307883A5-4795-4052-ACA0-C4184D5432F2}"/>
              </a:ext>
            </a:extLst>
          </p:cNvPr>
          <p:cNvPicPr>
            <a:picLocks noChangeAspect="1"/>
          </p:cNvPicPr>
          <p:nvPr/>
        </p:nvPicPr>
        <p:blipFill>
          <a:blip r:embed="rId2"/>
          <a:stretch>
            <a:fillRect/>
          </a:stretch>
        </p:blipFill>
        <p:spPr>
          <a:xfrm>
            <a:off x="7331168" y="1582316"/>
            <a:ext cx="3569914" cy="2284355"/>
          </a:xfrm>
          <a:prstGeom prst="rect">
            <a:avLst/>
          </a:prstGeom>
        </p:spPr>
      </p:pic>
    </p:spTree>
    <p:extLst>
      <p:ext uri="{BB962C8B-B14F-4D97-AF65-F5344CB8AC3E}">
        <p14:creationId xmlns:p14="http://schemas.microsoft.com/office/powerpoint/2010/main" val="3469890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74B099FA-72BF-4CF1-8876-F732A176915C}"/>
              </a:ext>
            </a:extLst>
          </p:cNvPr>
          <p:cNvSpPr txBox="1"/>
          <p:nvPr/>
        </p:nvSpPr>
        <p:spPr>
          <a:xfrm>
            <a:off x="589560" y="856180"/>
            <a:ext cx="4560584" cy="1128068"/>
          </a:xfrm>
          <a:prstGeom prst="rect">
            <a:avLst/>
          </a:prstGeom>
        </p:spPr>
        <p:txBody>
          <a:bodyPr vert="horz" lIns="91440" tIns="45720" rIns="91440" bIns="45720" rtlCol="0" anchor="ctr">
            <a:normAutofit/>
          </a:bodyPr>
          <a:lstStyle/>
          <a:p>
            <a:pPr marL="628650" indent="-452438">
              <a:lnSpc>
                <a:spcPct val="90000"/>
              </a:lnSpc>
              <a:spcBef>
                <a:spcPct val="0"/>
              </a:spcBef>
              <a:spcAft>
                <a:spcPts val="600"/>
              </a:spcAft>
              <a:tabLst>
                <a:tab pos="457200" algn="l"/>
              </a:tabLst>
            </a:pPr>
            <a:r>
              <a:rPr lang="en-US" sz="2800">
                <a:latin typeface="+mj-lt"/>
                <a:ea typeface="+mj-ea"/>
                <a:cs typeface="+mj-cs"/>
              </a:rPr>
              <a:t>8.2 </a:t>
            </a:r>
            <a:r>
              <a:rPr lang="en-US" sz="2800" b="1">
                <a:latin typeface="+mj-lt"/>
                <a:ea typeface="+mj-ea"/>
                <a:cs typeface="+mj-cs"/>
              </a:rPr>
              <a:t>DISEÑO DE TÚNELES Y GALERIAS SUBTERRANEAS</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ECD3B6DC-DE7F-4542-9114-8DAEE7F41CB4}"/>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s-PE" sz="2000"/>
              <a:t>El arranque con perforación y voladura palia en gran parte esos inconvenientes, pues en cuanto a las secciones, aunque éstas sean grandes, las excavaciones pueden realizarse por fases con galerías de avance, destrozas laterales y/o banqueo al piso, y además los jumbos modernos poseen secciones de cobertura de grandes dimensiones y formas.</a:t>
            </a:r>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C663501C-95AD-440B-B506-3FDA046C4923}"/>
              </a:ext>
            </a:extLst>
          </p:cNvPr>
          <p:cNvPicPr>
            <a:picLocks noChangeAspect="1"/>
          </p:cNvPicPr>
          <p:nvPr/>
        </p:nvPicPr>
        <p:blipFill rotWithShape="1">
          <a:blip r:embed="rId2"/>
          <a:srcRect l="12952" r="22796" b="-1"/>
          <a:stretch/>
        </p:blipFill>
        <p:spPr>
          <a:xfrm>
            <a:off x="5977788" y="799352"/>
            <a:ext cx="5425410" cy="5259296"/>
          </a:xfrm>
          <a:prstGeom prst="rect">
            <a:avLst/>
          </a:prstGeom>
        </p:spPr>
      </p:pic>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589560" y="6492240"/>
            <a:ext cx="2991840" cy="365125"/>
          </a:xfrm>
        </p:spPr>
        <p:txBody>
          <a:bodyPr vert="horz" lIns="91440" tIns="45720" rIns="91440" bIns="45720" rtlCol="0" anchor="ctr">
            <a:normAutofit/>
          </a:bodyPr>
          <a:lstStyle/>
          <a:p>
            <a:pPr>
              <a:spcAft>
                <a:spcPts val="600"/>
              </a:spcAft>
              <a:defRPr/>
            </a:pPr>
            <a:fld id="{67632E11-0630-419B-AFE5-97D8CCB20015}" type="datetime1">
              <a:rPr lang="en-US" smtClean="0">
                <a:solidFill>
                  <a:prstClr val="black">
                    <a:tint val="75000"/>
                  </a:prstClr>
                </a:solidFill>
                <a:latin typeface="Calibri" panose="020F0502020204030204"/>
              </a:rPr>
              <a:pPr>
                <a:spcAft>
                  <a:spcPts val="600"/>
                </a:spcAft>
                <a:defRPr/>
              </a:pPr>
              <a:t>8/19/2024</a:t>
            </a:fld>
            <a:endParaRPr lang="en-US">
              <a:solidFill>
                <a:prstClr val="black">
                  <a:tint val="75000"/>
                </a:prstClr>
              </a:solidFill>
              <a:latin typeface="Calibri" panose="020F0502020204030204"/>
            </a:endParaRPr>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5981010B-86DA-4ADF-9F27-44166A92FBA2}" type="slidenum">
              <a:rPr lang="en-US" smtClean="0">
                <a:solidFill>
                  <a:prstClr val="black">
                    <a:tint val="75000"/>
                  </a:prstClr>
                </a:solidFill>
                <a:latin typeface="Calibri" panose="020F0502020204030204"/>
              </a:rPr>
              <a:pPr>
                <a:spcAft>
                  <a:spcPts val="600"/>
                </a:spcAft>
                <a:defRPr/>
              </a:pPr>
              <a:t>21</a:t>
            </a:fld>
            <a:endParaRPr lang="en-US">
              <a:solidFill>
                <a:prstClr val="black">
                  <a:tint val="75000"/>
                </a:prstClr>
              </a:solidFill>
              <a:latin typeface="Calibri" panose="020F0502020204030204"/>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Tree>
    <p:extLst>
      <p:ext uri="{BB962C8B-B14F-4D97-AF65-F5344CB8AC3E}">
        <p14:creationId xmlns:p14="http://schemas.microsoft.com/office/powerpoint/2010/main" val="918708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22</a:t>
            </a:fld>
            <a:endParaRPr lang="es-PE"/>
          </a:p>
        </p:txBody>
      </p:sp>
      <p:sp>
        <p:nvSpPr>
          <p:cNvPr id="9" name="CuadroTexto 8">
            <a:extLst>
              <a:ext uri="{FF2B5EF4-FFF2-40B4-BE49-F238E27FC236}">
                <a16:creationId xmlns:a16="http://schemas.microsoft.com/office/drawing/2014/main" id="{74B099FA-72BF-4CF1-8876-F732A176915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2" name="CuadroTexto 11">
            <a:extLst>
              <a:ext uri="{FF2B5EF4-FFF2-40B4-BE49-F238E27FC236}">
                <a16:creationId xmlns:a16="http://schemas.microsoft.com/office/drawing/2014/main" id="{6DD43C3D-D3F9-4F79-A17A-D4C1B1E15655}"/>
              </a:ext>
            </a:extLst>
          </p:cNvPr>
          <p:cNvSpPr txBox="1"/>
          <p:nvPr/>
        </p:nvSpPr>
        <p:spPr>
          <a:xfrm>
            <a:off x="663384" y="577748"/>
            <a:ext cx="2510117" cy="369332"/>
          </a:xfrm>
          <a:prstGeom prst="rect">
            <a:avLst/>
          </a:prstGeom>
          <a:noFill/>
        </p:spPr>
        <p:txBody>
          <a:bodyPr wrap="square">
            <a:spAutoFit/>
          </a:bodyPr>
          <a:lstStyle/>
          <a:p>
            <a:r>
              <a:rPr lang="es-PE" b="1" dirty="0">
                <a:solidFill>
                  <a:schemeClr val="accent6">
                    <a:lumMod val="75000"/>
                  </a:schemeClr>
                </a:solidFill>
              </a:rPr>
              <a:t>1. SISTEMAS DE AVANCE </a:t>
            </a:r>
          </a:p>
        </p:txBody>
      </p:sp>
      <p:sp>
        <p:nvSpPr>
          <p:cNvPr id="13" name="CuadroTexto 12">
            <a:extLst>
              <a:ext uri="{FF2B5EF4-FFF2-40B4-BE49-F238E27FC236}">
                <a16:creationId xmlns:a16="http://schemas.microsoft.com/office/drawing/2014/main" id="{25E8BC4B-CE63-423E-AD4B-AB06D334966C}"/>
              </a:ext>
            </a:extLst>
          </p:cNvPr>
          <p:cNvSpPr txBox="1"/>
          <p:nvPr/>
        </p:nvSpPr>
        <p:spPr>
          <a:xfrm>
            <a:off x="339302" y="918128"/>
            <a:ext cx="11080379" cy="1477328"/>
          </a:xfrm>
          <a:prstGeom prst="rect">
            <a:avLst/>
          </a:prstGeom>
          <a:noFill/>
        </p:spPr>
        <p:txBody>
          <a:bodyPr wrap="square">
            <a:spAutoFit/>
          </a:bodyPr>
          <a:lstStyle/>
          <a:p>
            <a:r>
              <a:rPr lang="es-PE" dirty="0"/>
              <a:t>La forma o el esquema según el cual se ataca la sección de los túneles y galerías depende de diversos factores: </a:t>
            </a:r>
          </a:p>
          <a:p>
            <a:pPr marL="285750" indent="-285750">
              <a:buFontTx/>
              <a:buChar char="-"/>
            </a:pPr>
            <a:r>
              <a:rPr lang="es-PE" dirty="0"/>
              <a:t>Equipo de perforación empleado.</a:t>
            </a:r>
          </a:p>
          <a:p>
            <a:pPr marL="285750" indent="-285750">
              <a:buFontTx/>
              <a:buChar char="-"/>
            </a:pPr>
            <a:r>
              <a:rPr lang="es-PE" dirty="0"/>
              <a:t>Tiempo disponible para la ejecución. </a:t>
            </a:r>
          </a:p>
          <a:p>
            <a:pPr marL="285750" indent="-285750">
              <a:buFontTx/>
              <a:buChar char="-"/>
            </a:pPr>
            <a:r>
              <a:rPr lang="es-PE" dirty="0"/>
              <a:t>Tipo de roca. - Tipo de sostenimiento, y</a:t>
            </a:r>
          </a:p>
          <a:p>
            <a:pPr marL="285750" indent="-285750">
              <a:buFontTx/>
              <a:buChar char="-"/>
            </a:pPr>
            <a:r>
              <a:rPr lang="es-PE" dirty="0"/>
              <a:t> Sistema de ventilación. </a:t>
            </a:r>
          </a:p>
        </p:txBody>
      </p:sp>
      <p:sp>
        <p:nvSpPr>
          <p:cNvPr id="14" name="CuadroTexto 13">
            <a:extLst>
              <a:ext uri="{FF2B5EF4-FFF2-40B4-BE49-F238E27FC236}">
                <a16:creationId xmlns:a16="http://schemas.microsoft.com/office/drawing/2014/main" id="{EFEE5788-D7E3-45D9-8995-6430387B4B89}"/>
              </a:ext>
            </a:extLst>
          </p:cNvPr>
          <p:cNvSpPr txBox="1"/>
          <p:nvPr/>
        </p:nvSpPr>
        <p:spPr>
          <a:xfrm>
            <a:off x="537886" y="2587595"/>
            <a:ext cx="5898777" cy="2308324"/>
          </a:xfrm>
          <a:prstGeom prst="rect">
            <a:avLst/>
          </a:prstGeom>
          <a:noFill/>
        </p:spPr>
        <p:txBody>
          <a:bodyPr wrap="square">
            <a:spAutoFit/>
          </a:bodyPr>
          <a:lstStyle/>
          <a:p>
            <a:pPr algn="just"/>
            <a:r>
              <a:rPr lang="es-PE" dirty="0"/>
              <a:t>En rocas competentes los túneles con secciones inferiores a 100 m2 pueden excavarse con perforación y voladura a sección completa o en un solo paso. La excavación por fases se utiliza para la apertura de grandes túneles donde la sección resulta demasiado grande para ser cubierta por el equipo de perforación, o cuando las características geomecánicas de las rocas no permiten la excavación a plena sección. </a:t>
            </a:r>
          </a:p>
        </p:txBody>
      </p:sp>
      <p:pic>
        <p:nvPicPr>
          <p:cNvPr id="15" name="Imagen 14">
            <a:extLst>
              <a:ext uri="{FF2B5EF4-FFF2-40B4-BE49-F238E27FC236}">
                <a16:creationId xmlns:a16="http://schemas.microsoft.com/office/drawing/2014/main" id="{AA1F3E89-7C73-4274-92F3-ED106F339C0D}"/>
              </a:ext>
            </a:extLst>
          </p:cNvPr>
          <p:cNvPicPr>
            <a:picLocks noChangeAspect="1"/>
          </p:cNvPicPr>
          <p:nvPr/>
        </p:nvPicPr>
        <p:blipFill>
          <a:blip r:embed="rId2"/>
          <a:stretch>
            <a:fillRect/>
          </a:stretch>
        </p:blipFill>
        <p:spPr>
          <a:xfrm>
            <a:off x="514389" y="4895919"/>
            <a:ext cx="5725324" cy="1549851"/>
          </a:xfrm>
          <a:prstGeom prst="rect">
            <a:avLst/>
          </a:prstGeom>
        </p:spPr>
      </p:pic>
      <p:sp>
        <p:nvSpPr>
          <p:cNvPr id="17" name="CuadroTexto 16">
            <a:extLst>
              <a:ext uri="{FF2B5EF4-FFF2-40B4-BE49-F238E27FC236}">
                <a16:creationId xmlns:a16="http://schemas.microsoft.com/office/drawing/2014/main" id="{D5108E95-913C-4352-BFFD-6D6A9969CAF1}"/>
              </a:ext>
            </a:extLst>
          </p:cNvPr>
          <p:cNvSpPr txBox="1"/>
          <p:nvPr/>
        </p:nvSpPr>
        <p:spPr>
          <a:xfrm>
            <a:off x="537886" y="2264429"/>
            <a:ext cx="5558114" cy="369332"/>
          </a:xfrm>
          <a:prstGeom prst="rect">
            <a:avLst/>
          </a:prstGeom>
          <a:noFill/>
        </p:spPr>
        <p:txBody>
          <a:bodyPr wrap="square">
            <a:spAutoFit/>
          </a:bodyPr>
          <a:lstStyle/>
          <a:p>
            <a:r>
              <a:rPr lang="es-PE" b="1" dirty="0">
                <a:solidFill>
                  <a:schemeClr val="accent6">
                    <a:lumMod val="75000"/>
                  </a:schemeClr>
                </a:solidFill>
              </a:rPr>
              <a:t>Sistema de Avance en la excavación de Túneles y galerías</a:t>
            </a:r>
            <a:endParaRPr lang="es-PE" dirty="0"/>
          </a:p>
        </p:txBody>
      </p:sp>
      <p:sp>
        <p:nvSpPr>
          <p:cNvPr id="19" name="CuadroTexto 18">
            <a:extLst>
              <a:ext uri="{FF2B5EF4-FFF2-40B4-BE49-F238E27FC236}">
                <a16:creationId xmlns:a16="http://schemas.microsoft.com/office/drawing/2014/main" id="{39FD9B6B-5487-4983-B2BD-52E04F40FEF5}"/>
              </a:ext>
            </a:extLst>
          </p:cNvPr>
          <p:cNvSpPr txBox="1"/>
          <p:nvPr/>
        </p:nvSpPr>
        <p:spPr>
          <a:xfrm>
            <a:off x="6682379" y="2574454"/>
            <a:ext cx="5317323" cy="2031325"/>
          </a:xfrm>
          <a:prstGeom prst="rect">
            <a:avLst/>
          </a:prstGeom>
          <a:noFill/>
        </p:spPr>
        <p:txBody>
          <a:bodyPr wrap="square">
            <a:spAutoFit/>
          </a:bodyPr>
          <a:lstStyle/>
          <a:p>
            <a:pPr algn="just"/>
            <a:r>
              <a:rPr lang="es-PE" dirty="0"/>
              <a:t>El banqueo puede ser vertical, en cuyo caso será necesario disponer de un carro de perforación con una deslizadera no demasiado grande, pues de lo contrario presentará problemas de ubicación en puntos próximos a los hastiales. La ventaja de este sistema es que el banco completo puede ser perforado y volado de forma continua y simultánea con la bóveda.</a:t>
            </a:r>
          </a:p>
        </p:txBody>
      </p:sp>
      <p:pic>
        <p:nvPicPr>
          <p:cNvPr id="21" name="Imagen 20">
            <a:extLst>
              <a:ext uri="{FF2B5EF4-FFF2-40B4-BE49-F238E27FC236}">
                <a16:creationId xmlns:a16="http://schemas.microsoft.com/office/drawing/2014/main" id="{CBD20459-36FF-4008-B9AA-729D91FE4C77}"/>
              </a:ext>
            </a:extLst>
          </p:cNvPr>
          <p:cNvPicPr>
            <a:picLocks noChangeAspect="1"/>
          </p:cNvPicPr>
          <p:nvPr/>
        </p:nvPicPr>
        <p:blipFill>
          <a:blip r:embed="rId3"/>
          <a:stretch>
            <a:fillRect/>
          </a:stretch>
        </p:blipFill>
        <p:spPr>
          <a:xfrm>
            <a:off x="6754370" y="4605779"/>
            <a:ext cx="5173342" cy="1549851"/>
          </a:xfrm>
          <a:prstGeom prst="rect">
            <a:avLst/>
          </a:prstGeom>
        </p:spPr>
      </p:pic>
      <p:sp>
        <p:nvSpPr>
          <p:cNvPr id="22" name="CuadroTexto 21">
            <a:extLst>
              <a:ext uri="{FF2B5EF4-FFF2-40B4-BE49-F238E27FC236}">
                <a16:creationId xmlns:a16="http://schemas.microsoft.com/office/drawing/2014/main" id="{F77170F7-87A0-4FAD-8917-E3CB55A86AD8}"/>
              </a:ext>
            </a:extLst>
          </p:cNvPr>
          <p:cNvSpPr txBox="1"/>
          <p:nvPr/>
        </p:nvSpPr>
        <p:spPr>
          <a:xfrm>
            <a:off x="6562161" y="2017858"/>
            <a:ext cx="5558114" cy="646331"/>
          </a:xfrm>
          <a:prstGeom prst="rect">
            <a:avLst/>
          </a:prstGeom>
          <a:noFill/>
        </p:spPr>
        <p:txBody>
          <a:bodyPr wrap="square">
            <a:spAutoFit/>
          </a:bodyPr>
          <a:lstStyle/>
          <a:p>
            <a:r>
              <a:rPr lang="es-PE" b="1" dirty="0">
                <a:solidFill>
                  <a:schemeClr val="accent6">
                    <a:lumMod val="75000"/>
                  </a:schemeClr>
                </a:solidFill>
              </a:rPr>
              <a:t>Banqueo vertical u  horizontal en un túnel con avance en  2 secciones</a:t>
            </a:r>
            <a:endParaRPr lang="es-PE" dirty="0"/>
          </a:p>
        </p:txBody>
      </p:sp>
      <p:sp>
        <p:nvSpPr>
          <p:cNvPr id="24" name="CuadroTexto 23">
            <a:extLst>
              <a:ext uri="{FF2B5EF4-FFF2-40B4-BE49-F238E27FC236}">
                <a16:creationId xmlns:a16="http://schemas.microsoft.com/office/drawing/2014/main" id="{D1A453DB-636D-4AFB-AF45-482DC83700E6}"/>
              </a:ext>
            </a:extLst>
          </p:cNvPr>
          <p:cNvSpPr txBox="1"/>
          <p:nvPr/>
        </p:nvSpPr>
        <p:spPr>
          <a:xfrm>
            <a:off x="472622" y="6082836"/>
            <a:ext cx="11455089" cy="369332"/>
          </a:xfrm>
          <a:prstGeom prst="rect">
            <a:avLst/>
          </a:prstGeom>
          <a:noFill/>
        </p:spPr>
        <p:txBody>
          <a:bodyPr wrap="square">
            <a:spAutoFit/>
          </a:bodyPr>
          <a:lstStyle/>
          <a:p>
            <a:r>
              <a:rPr lang="es-PE" b="1" dirty="0">
                <a:solidFill>
                  <a:schemeClr val="accent6">
                    <a:lumMod val="75000"/>
                  </a:schemeClr>
                </a:solidFill>
              </a:rPr>
              <a:t>           1                   2                     3                   4                  5                          4                      a                                         b</a:t>
            </a:r>
          </a:p>
        </p:txBody>
      </p:sp>
    </p:spTree>
    <p:extLst>
      <p:ext uri="{BB962C8B-B14F-4D97-AF65-F5344CB8AC3E}">
        <p14:creationId xmlns:p14="http://schemas.microsoft.com/office/powerpoint/2010/main" val="3627970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23</a:t>
            </a:fld>
            <a:endParaRPr lang="es-PE"/>
          </a:p>
        </p:txBody>
      </p:sp>
      <p:sp>
        <p:nvSpPr>
          <p:cNvPr id="9" name="CuadroTexto 8">
            <a:extLst>
              <a:ext uri="{FF2B5EF4-FFF2-40B4-BE49-F238E27FC236}">
                <a16:creationId xmlns:a16="http://schemas.microsoft.com/office/drawing/2014/main" id="{74B099FA-72BF-4CF1-8876-F732A176915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2" name="CuadroTexto 11">
            <a:extLst>
              <a:ext uri="{FF2B5EF4-FFF2-40B4-BE49-F238E27FC236}">
                <a16:creationId xmlns:a16="http://schemas.microsoft.com/office/drawing/2014/main" id="{6DD43C3D-D3F9-4F79-A17A-D4C1B1E15655}"/>
              </a:ext>
            </a:extLst>
          </p:cNvPr>
          <p:cNvSpPr txBox="1"/>
          <p:nvPr/>
        </p:nvSpPr>
        <p:spPr>
          <a:xfrm>
            <a:off x="663384" y="577748"/>
            <a:ext cx="4518216" cy="369332"/>
          </a:xfrm>
          <a:prstGeom prst="rect">
            <a:avLst/>
          </a:prstGeom>
          <a:noFill/>
        </p:spPr>
        <p:txBody>
          <a:bodyPr wrap="square">
            <a:spAutoFit/>
          </a:bodyPr>
          <a:lstStyle/>
          <a:p>
            <a:r>
              <a:rPr lang="es-PE" b="1" dirty="0">
                <a:solidFill>
                  <a:schemeClr val="accent6">
                    <a:lumMod val="75000"/>
                  </a:schemeClr>
                </a:solidFill>
              </a:rPr>
              <a:t>2. ESQUEMAS DE VOLADURA EN TÚNELES </a:t>
            </a:r>
          </a:p>
        </p:txBody>
      </p:sp>
      <p:sp>
        <p:nvSpPr>
          <p:cNvPr id="16" name="CuadroTexto 15">
            <a:extLst>
              <a:ext uri="{FF2B5EF4-FFF2-40B4-BE49-F238E27FC236}">
                <a16:creationId xmlns:a16="http://schemas.microsoft.com/office/drawing/2014/main" id="{021A1A3F-AA12-46B1-A28D-D90DD3AB459F}"/>
              </a:ext>
            </a:extLst>
          </p:cNvPr>
          <p:cNvSpPr txBox="1"/>
          <p:nvPr/>
        </p:nvSpPr>
        <p:spPr>
          <a:xfrm>
            <a:off x="896470" y="958972"/>
            <a:ext cx="11054738" cy="1477328"/>
          </a:xfrm>
          <a:prstGeom prst="rect">
            <a:avLst/>
          </a:prstGeom>
          <a:noFill/>
        </p:spPr>
        <p:txBody>
          <a:bodyPr wrap="square">
            <a:spAutoFit/>
          </a:bodyPr>
          <a:lstStyle/>
          <a:p>
            <a:pPr algn="just"/>
            <a:r>
              <a:rPr lang="es-PE" dirty="0"/>
              <a:t>Las voladuras en túneles y galerías se caracterizan por no existir, inicialmente, ninguna superficie libre de salida salvo el propio frente de ataque. El principio de ejecución se basa en crear un hueco libre con los barrenos del cuele y </a:t>
            </a:r>
            <a:r>
              <a:rPr lang="es-PE" dirty="0" err="1"/>
              <a:t>contracuele</a:t>
            </a:r>
            <a:r>
              <a:rPr lang="es-PE" dirty="0"/>
              <a:t> hacia el cual rompen las cargas restantes de la sección. Dicho hueco tiene, generalmente, una superficie de 1 a 2 m2 , aunque con diámetros de perforación grandes se alcanzan hasta los 4 m2. En los cueles en abanico los barrenos del cuele y </a:t>
            </a:r>
            <a:r>
              <a:rPr lang="es-PE" dirty="0" err="1"/>
              <a:t>contracuele</a:t>
            </a:r>
            <a:r>
              <a:rPr lang="es-PE" dirty="0"/>
              <a:t> llegan a cubrir la mayor parte de la sección. </a:t>
            </a:r>
          </a:p>
        </p:txBody>
      </p:sp>
      <p:pic>
        <p:nvPicPr>
          <p:cNvPr id="4" name="Imagen 3">
            <a:extLst>
              <a:ext uri="{FF2B5EF4-FFF2-40B4-BE49-F238E27FC236}">
                <a16:creationId xmlns:a16="http://schemas.microsoft.com/office/drawing/2014/main" id="{4E65077A-DB5F-427B-AF01-1A51AB7E640A}"/>
              </a:ext>
            </a:extLst>
          </p:cNvPr>
          <p:cNvPicPr>
            <a:picLocks noChangeAspect="1"/>
          </p:cNvPicPr>
          <p:nvPr/>
        </p:nvPicPr>
        <p:blipFill>
          <a:blip r:embed="rId2"/>
          <a:stretch>
            <a:fillRect/>
          </a:stretch>
        </p:blipFill>
        <p:spPr>
          <a:xfrm>
            <a:off x="942255" y="2448192"/>
            <a:ext cx="6644693" cy="3832060"/>
          </a:xfrm>
          <a:prstGeom prst="rect">
            <a:avLst/>
          </a:prstGeom>
        </p:spPr>
      </p:pic>
      <p:pic>
        <p:nvPicPr>
          <p:cNvPr id="8" name="Imagen 7">
            <a:extLst>
              <a:ext uri="{FF2B5EF4-FFF2-40B4-BE49-F238E27FC236}">
                <a16:creationId xmlns:a16="http://schemas.microsoft.com/office/drawing/2014/main" id="{29657208-16DB-4E34-B489-D20B25C3E157}"/>
              </a:ext>
            </a:extLst>
          </p:cNvPr>
          <p:cNvPicPr>
            <a:picLocks noChangeAspect="1"/>
          </p:cNvPicPr>
          <p:nvPr/>
        </p:nvPicPr>
        <p:blipFill>
          <a:blip r:embed="rId3"/>
          <a:stretch>
            <a:fillRect/>
          </a:stretch>
        </p:blipFill>
        <p:spPr>
          <a:xfrm>
            <a:off x="7586948" y="2530638"/>
            <a:ext cx="4130852" cy="3647808"/>
          </a:xfrm>
          <a:prstGeom prst="rect">
            <a:avLst/>
          </a:prstGeom>
        </p:spPr>
      </p:pic>
    </p:spTree>
    <p:extLst>
      <p:ext uri="{BB962C8B-B14F-4D97-AF65-F5344CB8AC3E}">
        <p14:creationId xmlns:p14="http://schemas.microsoft.com/office/powerpoint/2010/main" val="190668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63384" y="1051806"/>
            <a:ext cx="5745019" cy="307777"/>
          </a:xfrm>
          <a:prstGeom prst="rect">
            <a:avLst/>
          </a:prstGeom>
          <a:noFill/>
        </p:spPr>
        <p:txBody>
          <a:bodyPr wrap="square">
            <a:spAutoFit/>
          </a:bodyPr>
          <a:lstStyle/>
          <a:p>
            <a:r>
              <a:rPr lang="es-ES" sz="1400" b="1" dirty="0">
                <a:solidFill>
                  <a:schemeClr val="accent6">
                    <a:lumMod val="75000"/>
                  </a:schemeClr>
                </a:solidFill>
              </a:rPr>
              <a:t>I). </a:t>
            </a:r>
            <a:r>
              <a:rPr lang="es-ES" sz="1400" b="1" dirty="0">
                <a:solidFill>
                  <a:schemeClr val="accent6">
                    <a:lumMod val="75000"/>
                  </a:schemeClr>
                </a:solidFill>
                <a:latin typeface="Times New Roman" panose="02020603050405020304" pitchFamily="18" charset="0"/>
              </a:rPr>
              <a:t>PERFORACIÓN DE ARRANQUE</a:t>
            </a:r>
            <a:endParaRPr lang="es-PE" sz="1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24</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0" name="CuadroTexto 9">
            <a:extLst>
              <a:ext uri="{FF2B5EF4-FFF2-40B4-BE49-F238E27FC236}">
                <a16:creationId xmlns:a16="http://schemas.microsoft.com/office/drawing/2014/main" id="{E3C6EFE8-41F7-4C71-A5E0-F98F38535F5E}"/>
              </a:ext>
            </a:extLst>
          </p:cNvPr>
          <p:cNvSpPr txBox="1"/>
          <p:nvPr/>
        </p:nvSpPr>
        <p:spPr>
          <a:xfrm>
            <a:off x="663384" y="577748"/>
            <a:ext cx="4518216" cy="369332"/>
          </a:xfrm>
          <a:prstGeom prst="rect">
            <a:avLst/>
          </a:prstGeom>
          <a:noFill/>
        </p:spPr>
        <p:txBody>
          <a:bodyPr wrap="square">
            <a:spAutoFit/>
          </a:bodyPr>
          <a:lstStyle/>
          <a:p>
            <a:r>
              <a:rPr lang="es-PE" b="1" dirty="0">
                <a:solidFill>
                  <a:schemeClr val="accent6">
                    <a:lumMod val="75000"/>
                  </a:schemeClr>
                </a:solidFill>
              </a:rPr>
              <a:t>2. ESQUEMAS DE VOLADURA EN TÚNELES </a:t>
            </a:r>
          </a:p>
        </p:txBody>
      </p:sp>
      <p:sp>
        <p:nvSpPr>
          <p:cNvPr id="13" name="CuadroTexto 12">
            <a:extLst>
              <a:ext uri="{FF2B5EF4-FFF2-40B4-BE49-F238E27FC236}">
                <a16:creationId xmlns:a16="http://schemas.microsoft.com/office/drawing/2014/main" id="{826BBA1C-764C-493E-9E81-E389BD8C8ECA}"/>
              </a:ext>
            </a:extLst>
          </p:cNvPr>
          <p:cNvSpPr txBox="1"/>
          <p:nvPr/>
        </p:nvSpPr>
        <p:spPr>
          <a:xfrm>
            <a:off x="842678" y="1506979"/>
            <a:ext cx="3191440" cy="2585323"/>
          </a:xfrm>
          <a:prstGeom prst="rect">
            <a:avLst/>
          </a:prstGeom>
          <a:noFill/>
        </p:spPr>
        <p:txBody>
          <a:bodyPr wrap="square">
            <a:spAutoFit/>
          </a:bodyPr>
          <a:lstStyle/>
          <a:p>
            <a:pPr algn="just"/>
            <a:r>
              <a:rPr lang="es-PE" dirty="0"/>
              <a:t>Es la destinada a crear una segunda cara libre de gran superficie para facilitar la subsiguiente rotura del resto de la sección, de modo que los taladros del núcleo y de la periferia pueden trabajar destrozando la roca en dirección hacia dicha cavidad. </a:t>
            </a:r>
          </a:p>
        </p:txBody>
      </p:sp>
      <p:pic>
        <p:nvPicPr>
          <p:cNvPr id="14" name="Imagen 13">
            <a:extLst>
              <a:ext uri="{FF2B5EF4-FFF2-40B4-BE49-F238E27FC236}">
                <a16:creationId xmlns:a16="http://schemas.microsoft.com/office/drawing/2014/main" id="{46F5EE9F-E77C-46CB-8FB5-67DA3F426557}"/>
              </a:ext>
            </a:extLst>
          </p:cNvPr>
          <p:cNvPicPr>
            <a:picLocks noChangeAspect="1"/>
          </p:cNvPicPr>
          <p:nvPr/>
        </p:nvPicPr>
        <p:blipFill>
          <a:blip r:embed="rId2"/>
          <a:stretch>
            <a:fillRect/>
          </a:stretch>
        </p:blipFill>
        <p:spPr>
          <a:xfrm>
            <a:off x="5576047" y="2990800"/>
            <a:ext cx="5675163" cy="3128096"/>
          </a:xfrm>
          <a:prstGeom prst="rect">
            <a:avLst/>
          </a:prstGeom>
        </p:spPr>
      </p:pic>
      <p:sp>
        <p:nvSpPr>
          <p:cNvPr id="16" name="CuadroTexto 15">
            <a:extLst>
              <a:ext uri="{FF2B5EF4-FFF2-40B4-BE49-F238E27FC236}">
                <a16:creationId xmlns:a16="http://schemas.microsoft.com/office/drawing/2014/main" id="{27F00E5F-FD82-41D2-A32B-9C62882F3EC7}"/>
              </a:ext>
            </a:extLst>
          </p:cNvPr>
          <p:cNvSpPr txBox="1"/>
          <p:nvPr/>
        </p:nvSpPr>
        <p:spPr>
          <a:xfrm>
            <a:off x="5425656" y="1513471"/>
            <a:ext cx="5812319" cy="1477328"/>
          </a:xfrm>
          <a:prstGeom prst="rect">
            <a:avLst/>
          </a:prstGeom>
          <a:noFill/>
        </p:spPr>
        <p:txBody>
          <a:bodyPr wrap="square">
            <a:spAutoFit/>
          </a:bodyPr>
          <a:lstStyle/>
          <a:p>
            <a:pPr algn="just"/>
            <a:r>
              <a:rPr lang="es-PE" dirty="0"/>
              <a:t>Según las dimensiones de un túnel y el diámetro de los taladros, el área de la cavidad de arranque puede ser de 1 a 2 m2, normalmente adecuada para facilitar la salida de los taladros del núcleo hacia ella, pero con taladros de diámetros mayores el área necesaria puede llegar a 4 m2.</a:t>
            </a:r>
          </a:p>
        </p:txBody>
      </p:sp>
      <p:sp>
        <p:nvSpPr>
          <p:cNvPr id="17" name="CuadroTexto 16">
            <a:extLst>
              <a:ext uri="{FF2B5EF4-FFF2-40B4-BE49-F238E27FC236}">
                <a16:creationId xmlns:a16="http://schemas.microsoft.com/office/drawing/2014/main" id="{B72812C7-D110-440C-853D-ADFD468F9F87}"/>
              </a:ext>
            </a:extLst>
          </p:cNvPr>
          <p:cNvSpPr txBox="1"/>
          <p:nvPr/>
        </p:nvSpPr>
        <p:spPr>
          <a:xfrm>
            <a:off x="5871154" y="1051806"/>
            <a:ext cx="4799926" cy="461665"/>
          </a:xfrm>
          <a:prstGeom prst="rect">
            <a:avLst/>
          </a:prstGeom>
          <a:noFill/>
        </p:spPr>
        <p:txBody>
          <a:bodyPr wrap="square">
            <a:spAutoFit/>
          </a:bodyPr>
          <a:lstStyle/>
          <a:p>
            <a:r>
              <a:rPr lang="es-ES" sz="2400" b="1" dirty="0">
                <a:solidFill>
                  <a:schemeClr val="accent6">
                    <a:lumMod val="75000"/>
                  </a:schemeClr>
                </a:solidFill>
              </a:rPr>
              <a:t>Área abierta del arranque</a:t>
            </a:r>
            <a:endParaRPr lang="es-PE" sz="2400" b="1" dirty="0">
              <a:solidFill>
                <a:schemeClr val="accent6">
                  <a:lumMod val="75000"/>
                </a:schemeClr>
              </a:solidFill>
            </a:endParaRPr>
          </a:p>
        </p:txBody>
      </p:sp>
    </p:spTree>
    <p:extLst>
      <p:ext uri="{BB962C8B-B14F-4D97-AF65-F5344CB8AC3E}">
        <p14:creationId xmlns:p14="http://schemas.microsoft.com/office/powerpoint/2010/main" val="2137710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25</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0" name="CuadroTexto 9">
            <a:extLst>
              <a:ext uri="{FF2B5EF4-FFF2-40B4-BE49-F238E27FC236}">
                <a16:creationId xmlns:a16="http://schemas.microsoft.com/office/drawing/2014/main" id="{E3C6EFE8-41F7-4C71-A5E0-F98F38535F5E}"/>
              </a:ext>
            </a:extLst>
          </p:cNvPr>
          <p:cNvSpPr txBox="1"/>
          <p:nvPr/>
        </p:nvSpPr>
        <p:spPr>
          <a:xfrm>
            <a:off x="663384" y="577748"/>
            <a:ext cx="4518216" cy="369332"/>
          </a:xfrm>
          <a:prstGeom prst="rect">
            <a:avLst/>
          </a:prstGeom>
          <a:noFill/>
        </p:spPr>
        <p:txBody>
          <a:bodyPr wrap="square">
            <a:spAutoFit/>
          </a:bodyPr>
          <a:lstStyle/>
          <a:p>
            <a:r>
              <a:rPr lang="es-PE" b="1" dirty="0">
                <a:solidFill>
                  <a:schemeClr val="accent6">
                    <a:lumMod val="75000"/>
                  </a:schemeClr>
                </a:solidFill>
              </a:rPr>
              <a:t>2. ESQUEMAS DE VOLADURA EN TÚNELES </a:t>
            </a:r>
          </a:p>
        </p:txBody>
      </p:sp>
      <p:sp>
        <p:nvSpPr>
          <p:cNvPr id="18" name="CuadroTexto 17">
            <a:extLst>
              <a:ext uri="{FF2B5EF4-FFF2-40B4-BE49-F238E27FC236}">
                <a16:creationId xmlns:a16="http://schemas.microsoft.com/office/drawing/2014/main" id="{CFC19513-5147-4851-B506-88A4E103C271}"/>
              </a:ext>
            </a:extLst>
          </p:cNvPr>
          <p:cNvSpPr txBox="1"/>
          <p:nvPr/>
        </p:nvSpPr>
        <p:spPr>
          <a:xfrm>
            <a:off x="929100" y="1615798"/>
            <a:ext cx="3986784" cy="461665"/>
          </a:xfrm>
          <a:prstGeom prst="rect">
            <a:avLst/>
          </a:prstGeom>
          <a:noFill/>
        </p:spPr>
        <p:txBody>
          <a:bodyPr wrap="square">
            <a:spAutoFit/>
          </a:bodyPr>
          <a:lstStyle/>
          <a:p>
            <a:r>
              <a:rPr lang="es-ES" sz="2400" b="1" dirty="0">
                <a:solidFill>
                  <a:schemeClr val="accent6">
                    <a:lumMod val="75000"/>
                  </a:schemeClr>
                </a:solidFill>
              </a:rPr>
              <a:t>Ubicación de arranque</a:t>
            </a:r>
            <a:endParaRPr lang="es-PE" sz="2400" b="1" dirty="0">
              <a:solidFill>
                <a:schemeClr val="accent6">
                  <a:lumMod val="75000"/>
                </a:schemeClr>
              </a:solidFill>
            </a:endParaRPr>
          </a:p>
        </p:txBody>
      </p:sp>
      <p:sp>
        <p:nvSpPr>
          <p:cNvPr id="22" name="CuadroTexto 21">
            <a:extLst>
              <a:ext uri="{FF2B5EF4-FFF2-40B4-BE49-F238E27FC236}">
                <a16:creationId xmlns:a16="http://schemas.microsoft.com/office/drawing/2014/main" id="{E18EB6F3-0A83-4222-8944-6FFACEFA3508}"/>
              </a:ext>
            </a:extLst>
          </p:cNvPr>
          <p:cNvSpPr txBox="1"/>
          <p:nvPr/>
        </p:nvSpPr>
        <p:spPr>
          <a:xfrm>
            <a:off x="913475" y="2136338"/>
            <a:ext cx="4662572" cy="3139321"/>
          </a:xfrm>
          <a:prstGeom prst="rect">
            <a:avLst/>
          </a:prstGeom>
          <a:noFill/>
        </p:spPr>
        <p:txBody>
          <a:bodyPr wrap="square">
            <a:spAutoFit/>
          </a:bodyPr>
          <a:lstStyle/>
          <a:p>
            <a:pPr marL="342900" indent="-342900" algn="just">
              <a:buFont typeface="+mj-lt"/>
              <a:buAutoNum type="alphaLcParenR"/>
            </a:pPr>
            <a:r>
              <a:rPr lang="es-PE" dirty="0">
                <a:solidFill>
                  <a:schemeClr val="accent6">
                    <a:lumMod val="75000"/>
                  </a:schemeClr>
                </a:solidFill>
              </a:rPr>
              <a:t>Cerca de uno de los flancos: </a:t>
            </a:r>
            <a:r>
              <a:rPr lang="es-PE" dirty="0"/>
              <a:t>se requerirá menos taladros en el frontón.</a:t>
            </a:r>
          </a:p>
          <a:p>
            <a:pPr marL="342900" indent="-342900" algn="just">
              <a:buFont typeface="+mj-lt"/>
              <a:buAutoNum type="alphaLcParenR"/>
            </a:pPr>
            <a:r>
              <a:rPr lang="es-PE" b="1" dirty="0">
                <a:solidFill>
                  <a:schemeClr val="accent6">
                    <a:lumMod val="75000"/>
                  </a:schemeClr>
                </a:solidFill>
              </a:rPr>
              <a:t>Cerca al techo: </a:t>
            </a:r>
            <a:r>
              <a:rPr lang="es-PE" dirty="0"/>
              <a:t>proporciona buen desplazamiento y centrado de la pila de escombros, pero con mayor consumo de explosivo.</a:t>
            </a:r>
          </a:p>
          <a:p>
            <a:pPr marL="342900" indent="-342900" algn="just">
              <a:buFont typeface="+mj-lt"/>
              <a:buAutoNum type="alphaLcParenR"/>
            </a:pPr>
            <a:r>
              <a:rPr lang="es-PE" dirty="0"/>
              <a:t> </a:t>
            </a:r>
            <a:r>
              <a:rPr lang="es-PE" b="1" dirty="0">
                <a:solidFill>
                  <a:schemeClr val="accent6">
                    <a:lumMod val="75000"/>
                  </a:schemeClr>
                </a:solidFill>
              </a:rPr>
              <a:t>Al piso</a:t>
            </a:r>
            <a:r>
              <a:rPr lang="es-PE" dirty="0"/>
              <a:t>: es conveniente sólo cuando el material puede caer fácilmente por desplome. </a:t>
            </a:r>
          </a:p>
          <a:p>
            <a:pPr marL="342900" indent="-342900" algn="just">
              <a:buFont typeface="+mj-lt"/>
              <a:buAutoNum type="alphaLcParenR"/>
            </a:pPr>
            <a:r>
              <a:rPr lang="es-PE" b="1" dirty="0">
                <a:solidFill>
                  <a:schemeClr val="accent6">
                    <a:lumMod val="75000"/>
                  </a:schemeClr>
                </a:solidFill>
              </a:rPr>
              <a:t>Centro de la sección ligeramente por debajo del punto medio:</a:t>
            </a:r>
          </a:p>
        </p:txBody>
      </p:sp>
      <p:pic>
        <p:nvPicPr>
          <p:cNvPr id="24" name="Imagen 23">
            <a:extLst>
              <a:ext uri="{FF2B5EF4-FFF2-40B4-BE49-F238E27FC236}">
                <a16:creationId xmlns:a16="http://schemas.microsoft.com/office/drawing/2014/main" id="{3273E0D6-BA67-44D8-BBBA-98DAAB3971E5}"/>
              </a:ext>
            </a:extLst>
          </p:cNvPr>
          <p:cNvPicPr>
            <a:picLocks noChangeAspect="1"/>
          </p:cNvPicPr>
          <p:nvPr/>
        </p:nvPicPr>
        <p:blipFill>
          <a:blip r:embed="rId2"/>
          <a:stretch>
            <a:fillRect/>
          </a:stretch>
        </p:blipFill>
        <p:spPr>
          <a:xfrm>
            <a:off x="6096000" y="1845533"/>
            <a:ext cx="5917274" cy="3784302"/>
          </a:xfrm>
          <a:prstGeom prst="rect">
            <a:avLst/>
          </a:prstGeom>
        </p:spPr>
      </p:pic>
    </p:spTree>
    <p:extLst>
      <p:ext uri="{BB962C8B-B14F-4D97-AF65-F5344CB8AC3E}">
        <p14:creationId xmlns:p14="http://schemas.microsoft.com/office/powerpoint/2010/main" val="2306780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63384" y="1051806"/>
            <a:ext cx="5745019" cy="338554"/>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A. MÉTODOS DE ARRANQUE</a:t>
            </a:r>
            <a:endParaRPr lang="es-PE" sz="16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26</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0" name="CuadroTexto 9">
            <a:extLst>
              <a:ext uri="{FF2B5EF4-FFF2-40B4-BE49-F238E27FC236}">
                <a16:creationId xmlns:a16="http://schemas.microsoft.com/office/drawing/2014/main" id="{E3C6EFE8-41F7-4C71-A5E0-F98F38535F5E}"/>
              </a:ext>
            </a:extLst>
          </p:cNvPr>
          <p:cNvSpPr txBox="1"/>
          <p:nvPr/>
        </p:nvSpPr>
        <p:spPr>
          <a:xfrm>
            <a:off x="663384" y="577748"/>
            <a:ext cx="4518216" cy="369332"/>
          </a:xfrm>
          <a:prstGeom prst="rect">
            <a:avLst/>
          </a:prstGeom>
          <a:noFill/>
        </p:spPr>
        <p:txBody>
          <a:bodyPr wrap="square">
            <a:spAutoFit/>
          </a:bodyPr>
          <a:lstStyle/>
          <a:p>
            <a:r>
              <a:rPr lang="es-PE" b="1" dirty="0">
                <a:solidFill>
                  <a:schemeClr val="accent6">
                    <a:lumMod val="75000"/>
                  </a:schemeClr>
                </a:solidFill>
              </a:rPr>
              <a:t>2. ESQUEMAS DE VOLADURA EN TÚNELES </a:t>
            </a:r>
          </a:p>
        </p:txBody>
      </p:sp>
      <p:sp>
        <p:nvSpPr>
          <p:cNvPr id="17" name="CuadroTexto 16">
            <a:extLst>
              <a:ext uri="{FF2B5EF4-FFF2-40B4-BE49-F238E27FC236}">
                <a16:creationId xmlns:a16="http://schemas.microsoft.com/office/drawing/2014/main" id="{47B44F2C-629E-4CCB-B87A-4FB2C679F8D4}"/>
              </a:ext>
            </a:extLst>
          </p:cNvPr>
          <p:cNvSpPr txBox="1"/>
          <p:nvPr/>
        </p:nvSpPr>
        <p:spPr>
          <a:xfrm>
            <a:off x="487892" y="1464309"/>
            <a:ext cx="11463315" cy="646331"/>
          </a:xfrm>
          <a:prstGeom prst="rect">
            <a:avLst/>
          </a:prstGeom>
          <a:noFill/>
        </p:spPr>
        <p:txBody>
          <a:bodyPr wrap="square">
            <a:spAutoFit/>
          </a:bodyPr>
          <a:lstStyle/>
          <a:p>
            <a:r>
              <a:rPr lang="es-PE" dirty="0"/>
              <a:t>Corresponden a las formas de efectuar el disparo en primera fase para crear la cavidad de corte, que comprenden dos grupos:</a:t>
            </a:r>
          </a:p>
        </p:txBody>
      </p:sp>
      <p:graphicFrame>
        <p:nvGraphicFramePr>
          <p:cNvPr id="4" name="Diagrama 3">
            <a:extLst>
              <a:ext uri="{FF2B5EF4-FFF2-40B4-BE49-F238E27FC236}">
                <a16:creationId xmlns:a16="http://schemas.microsoft.com/office/drawing/2014/main" id="{C9BD29E3-C88C-460A-AFEC-2EB1C4DA1902}"/>
              </a:ext>
            </a:extLst>
          </p:cNvPr>
          <p:cNvGraphicFramePr/>
          <p:nvPr>
            <p:extLst>
              <p:ext uri="{D42A27DB-BD31-4B8C-83A1-F6EECF244321}">
                <p14:modId xmlns:p14="http://schemas.microsoft.com/office/powerpoint/2010/main" val="2251197829"/>
              </p:ext>
            </p:extLst>
          </p:nvPr>
        </p:nvGraphicFramePr>
        <p:xfrm>
          <a:off x="2752164" y="2073711"/>
          <a:ext cx="7129929" cy="3807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3850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45454" y="693218"/>
            <a:ext cx="5745019" cy="400110"/>
          </a:xfrm>
          <a:prstGeom prst="rect">
            <a:avLst/>
          </a:prstGeom>
          <a:noFill/>
        </p:spPr>
        <p:txBody>
          <a:bodyPr wrap="square">
            <a:spAutoFit/>
          </a:bodyPr>
          <a:lstStyle/>
          <a:p>
            <a:r>
              <a:rPr lang="es-ES" sz="2000" b="1" dirty="0">
                <a:solidFill>
                  <a:schemeClr val="accent6">
                    <a:lumMod val="75000"/>
                  </a:schemeClr>
                </a:solidFill>
              </a:rPr>
              <a:t>1). </a:t>
            </a:r>
            <a:r>
              <a:rPr lang="es-ES" sz="2000" b="1" dirty="0">
                <a:solidFill>
                  <a:schemeClr val="accent6">
                    <a:lumMod val="75000"/>
                  </a:schemeClr>
                </a:solidFill>
                <a:latin typeface="Times New Roman" panose="02020603050405020304" pitchFamily="18" charset="0"/>
              </a:rPr>
              <a:t>CORTES EN DIAGONAL</a:t>
            </a:r>
            <a:endParaRPr lang="es-PE" sz="20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27</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2" name="CuadroTexto 11">
            <a:extLst>
              <a:ext uri="{FF2B5EF4-FFF2-40B4-BE49-F238E27FC236}">
                <a16:creationId xmlns:a16="http://schemas.microsoft.com/office/drawing/2014/main" id="{54CFB000-8017-40E3-9A26-7E9B50F69388}"/>
              </a:ext>
            </a:extLst>
          </p:cNvPr>
          <p:cNvSpPr txBox="1"/>
          <p:nvPr/>
        </p:nvSpPr>
        <p:spPr>
          <a:xfrm>
            <a:off x="645454" y="1000995"/>
            <a:ext cx="11305754" cy="646331"/>
          </a:xfrm>
          <a:prstGeom prst="rect">
            <a:avLst/>
          </a:prstGeom>
          <a:noFill/>
        </p:spPr>
        <p:txBody>
          <a:bodyPr wrap="square">
            <a:spAutoFit/>
          </a:bodyPr>
          <a:lstStyle/>
          <a:p>
            <a:pPr algn="just"/>
            <a:r>
              <a:rPr lang="es-PE" dirty="0"/>
              <a:t>La efectividad de los cortes en diagonal consiste en que se preparan en forma angular con respecto al frente del túnel, lo que permite que la roca se rompa y despegue en forma de “descostre sucesivo” hasta el fondo del disparo.</a:t>
            </a:r>
          </a:p>
        </p:txBody>
      </p:sp>
      <p:sp>
        <p:nvSpPr>
          <p:cNvPr id="13" name="CuadroTexto 12">
            <a:extLst>
              <a:ext uri="{FF2B5EF4-FFF2-40B4-BE49-F238E27FC236}">
                <a16:creationId xmlns:a16="http://schemas.microsoft.com/office/drawing/2014/main" id="{F9F95E60-B409-425A-8ACA-626B216BE9ED}"/>
              </a:ext>
            </a:extLst>
          </p:cNvPr>
          <p:cNvSpPr txBox="1"/>
          <p:nvPr/>
        </p:nvSpPr>
        <p:spPr>
          <a:xfrm>
            <a:off x="797854" y="1721535"/>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14" name="CuadroTexto 13">
            <a:extLst>
              <a:ext uri="{FF2B5EF4-FFF2-40B4-BE49-F238E27FC236}">
                <a16:creationId xmlns:a16="http://schemas.microsoft.com/office/drawing/2014/main" id="{5F7D8F95-D97C-4B02-A75B-C1A558CFECB0}"/>
              </a:ext>
            </a:extLst>
          </p:cNvPr>
          <p:cNvSpPr txBox="1"/>
          <p:nvPr/>
        </p:nvSpPr>
        <p:spPr>
          <a:xfrm>
            <a:off x="645455" y="2103521"/>
            <a:ext cx="5450546" cy="3139321"/>
          </a:xfrm>
          <a:prstGeom prst="rect">
            <a:avLst/>
          </a:prstGeom>
          <a:noFill/>
        </p:spPr>
        <p:txBody>
          <a:bodyPr wrap="square">
            <a:spAutoFit/>
          </a:bodyPr>
          <a:lstStyle/>
          <a:p>
            <a:pPr marL="285750" indent="-285750" algn="just">
              <a:buFont typeface="Arial" panose="020B0604020202020204" pitchFamily="34" charset="0"/>
              <a:buChar char="•"/>
            </a:pPr>
            <a:r>
              <a:rPr lang="es-PE" dirty="0"/>
              <a:t>Recomendable para roca muy tenaz o plástica por el empuje que proporcionan “desde atrás”. </a:t>
            </a:r>
          </a:p>
          <a:p>
            <a:pPr marL="285750" indent="-285750" algn="just">
              <a:buFont typeface="Arial" panose="020B0604020202020204" pitchFamily="34" charset="0"/>
              <a:buChar char="•"/>
            </a:pPr>
            <a:r>
              <a:rPr lang="es-PE" dirty="0"/>
              <a:t>Aplicables para las rocas que tienen planos de rotura definidos, ya que dan mayor alternativa que el corte paralelo para atacarlas con diferentes ángulos.</a:t>
            </a:r>
          </a:p>
          <a:p>
            <a:pPr marL="285750" indent="-285750" algn="just">
              <a:buFont typeface="Arial" panose="020B0604020202020204" pitchFamily="34" charset="0"/>
              <a:buChar char="•"/>
            </a:pPr>
            <a:r>
              <a:rPr lang="es-PE" dirty="0"/>
              <a:t>No se “congelan” o “sinterizan” por exceso de carga o inadecuada distancia entre taladros, como ocurre frecuentemente con los cortes paralelos.</a:t>
            </a:r>
          </a:p>
          <a:p>
            <a:pPr marL="285750" indent="-285750" algn="just">
              <a:buFont typeface="Arial" panose="020B0604020202020204" pitchFamily="34" charset="0"/>
              <a:buChar char="•"/>
            </a:pPr>
            <a:r>
              <a:rPr lang="es-PE" dirty="0"/>
              <a:t>La carga explosiva, los taladros de arranque, es decir los más cercanos a la cara libre, no requieren una elevada densidad.</a:t>
            </a:r>
          </a:p>
        </p:txBody>
      </p:sp>
      <p:sp>
        <p:nvSpPr>
          <p:cNvPr id="15" name="CuadroTexto 14">
            <a:extLst>
              <a:ext uri="{FF2B5EF4-FFF2-40B4-BE49-F238E27FC236}">
                <a16:creationId xmlns:a16="http://schemas.microsoft.com/office/drawing/2014/main" id="{7E54F495-5300-47FB-8E66-7A6860960119}"/>
              </a:ext>
            </a:extLst>
          </p:cNvPr>
          <p:cNvSpPr txBox="1"/>
          <p:nvPr/>
        </p:nvSpPr>
        <p:spPr>
          <a:xfrm>
            <a:off x="8202700" y="1703031"/>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6" name="CuadroTexto 15">
            <a:extLst>
              <a:ext uri="{FF2B5EF4-FFF2-40B4-BE49-F238E27FC236}">
                <a16:creationId xmlns:a16="http://schemas.microsoft.com/office/drawing/2014/main" id="{A229714D-24D8-41CE-8D0A-AFE7E0E8254E}"/>
              </a:ext>
            </a:extLst>
          </p:cNvPr>
          <p:cNvSpPr txBox="1"/>
          <p:nvPr/>
        </p:nvSpPr>
        <p:spPr>
          <a:xfrm>
            <a:off x="6298331" y="2156418"/>
            <a:ext cx="5745019" cy="3139321"/>
          </a:xfrm>
          <a:prstGeom prst="rect">
            <a:avLst/>
          </a:prstGeom>
          <a:noFill/>
        </p:spPr>
        <p:txBody>
          <a:bodyPr wrap="square">
            <a:spAutoFit/>
          </a:bodyPr>
          <a:lstStyle/>
          <a:p>
            <a:pPr marL="285750" indent="-285750" algn="just">
              <a:buFont typeface="Arial" panose="020B0604020202020204" pitchFamily="34" charset="0"/>
              <a:buChar char="•"/>
            </a:pPr>
            <a:r>
              <a:rPr lang="es-PE" dirty="0"/>
              <a:t>En su mayoría se efectúan con perforadoras manuales.</a:t>
            </a:r>
          </a:p>
          <a:p>
            <a:pPr marL="285750" indent="-285750" algn="just">
              <a:buFont typeface="Arial" panose="020B0604020202020204" pitchFamily="34" charset="0"/>
              <a:buChar char="•"/>
            </a:pPr>
            <a:r>
              <a:rPr lang="es-PE" dirty="0"/>
              <a:t>Avance por lo general es menor en profundidad que con los cortes en paralelo (45 y 50% del ancho del túnel).</a:t>
            </a:r>
          </a:p>
          <a:p>
            <a:pPr marL="285750" indent="-285750" algn="just">
              <a:buFont typeface="Arial" panose="020B0604020202020204" pitchFamily="34" charset="0"/>
              <a:buChar char="•"/>
            </a:pPr>
            <a:r>
              <a:rPr lang="es-PE" dirty="0"/>
              <a:t>Mayor probabilidad de perforar taladros excesivos.</a:t>
            </a:r>
          </a:p>
          <a:p>
            <a:pPr marL="285750" indent="-285750" algn="just">
              <a:buFont typeface="Arial" panose="020B0604020202020204" pitchFamily="34" charset="0"/>
              <a:buChar char="•"/>
            </a:pPr>
            <a:r>
              <a:rPr lang="es-PE" dirty="0"/>
              <a:t>Son más incómodos para perforar porque el operador tiene que ver imaginariamente cómo están quedando ubicados y orientados los taladros, para evitar que se intercepten.</a:t>
            </a:r>
          </a:p>
          <a:p>
            <a:pPr marL="285750" indent="-285750" algn="just">
              <a:buFont typeface="Arial" panose="020B0604020202020204" pitchFamily="34" charset="0"/>
              <a:buChar char="•"/>
            </a:pPr>
            <a:r>
              <a:rPr lang="es-PE" dirty="0"/>
              <a:t>Estos cortes son mayormente aplicados en túneles y galerías de corta sección con taladros de pequeño diámetro.</a:t>
            </a:r>
          </a:p>
        </p:txBody>
      </p:sp>
    </p:spTree>
    <p:extLst>
      <p:ext uri="{BB962C8B-B14F-4D97-AF65-F5344CB8AC3E}">
        <p14:creationId xmlns:p14="http://schemas.microsoft.com/office/powerpoint/2010/main" val="79697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45454" y="693218"/>
            <a:ext cx="5745019" cy="307777"/>
          </a:xfrm>
          <a:prstGeom prst="rect">
            <a:avLst/>
          </a:prstGeom>
          <a:noFill/>
        </p:spPr>
        <p:txBody>
          <a:bodyPr wrap="square">
            <a:spAutoFit/>
          </a:bodyPr>
          <a:lstStyle/>
          <a:p>
            <a:r>
              <a:rPr lang="es-ES" sz="1400" b="1" dirty="0">
                <a:solidFill>
                  <a:schemeClr val="accent6">
                    <a:lumMod val="75000"/>
                  </a:schemeClr>
                </a:solidFill>
                <a:latin typeface="Times New Roman" panose="02020603050405020304" pitchFamily="18" charset="0"/>
              </a:rPr>
              <a:t>TIPOS DE CORTES EN DIAGONAL</a:t>
            </a:r>
            <a:endParaRPr lang="es-PE" sz="1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28</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graphicFrame>
        <p:nvGraphicFramePr>
          <p:cNvPr id="17" name="Diagrama 16">
            <a:extLst>
              <a:ext uri="{FF2B5EF4-FFF2-40B4-BE49-F238E27FC236}">
                <a16:creationId xmlns:a16="http://schemas.microsoft.com/office/drawing/2014/main" id="{31968071-7FE9-4E1A-BF38-A75707B08141}"/>
              </a:ext>
            </a:extLst>
          </p:cNvPr>
          <p:cNvGraphicFramePr/>
          <p:nvPr>
            <p:extLst>
              <p:ext uri="{D42A27DB-BD31-4B8C-83A1-F6EECF244321}">
                <p14:modId xmlns:p14="http://schemas.microsoft.com/office/powerpoint/2010/main" val="256123355"/>
              </p:ext>
            </p:extLst>
          </p:nvPr>
        </p:nvGraphicFramePr>
        <p:xfrm>
          <a:off x="1604682" y="1128357"/>
          <a:ext cx="8668871" cy="4970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4824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508262"/>
            <a:ext cx="3859305" cy="585133"/>
          </a:xfrm>
        </p:spPr>
        <p:txBody>
          <a:bodyPr>
            <a:normAutofit/>
          </a:bodyPr>
          <a:lstStyle/>
          <a:p>
            <a:r>
              <a:rPr lang="es-PE" sz="3000" b="1" dirty="0">
                <a:solidFill>
                  <a:schemeClr val="accent6">
                    <a:lumMod val="75000"/>
                  </a:schemeClr>
                </a:solidFill>
              </a:rPr>
              <a:t>a. Corte piramidal</a:t>
            </a:r>
          </a:p>
        </p:txBody>
      </p:sp>
      <p:pic>
        <p:nvPicPr>
          <p:cNvPr id="5" name="Imagen 4">
            <a:extLst>
              <a:ext uri="{FF2B5EF4-FFF2-40B4-BE49-F238E27FC236}">
                <a16:creationId xmlns:a16="http://schemas.microsoft.com/office/drawing/2014/main" id="{E120033C-AB1A-4925-81AF-E21754F01962}"/>
              </a:ext>
            </a:extLst>
          </p:cNvPr>
          <p:cNvPicPr>
            <a:picLocks noChangeAspect="1"/>
          </p:cNvPicPr>
          <p:nvPr/>
        </p:nvPicPr>
        <p:blipFill>
          <a:blip r:embed="rId2"/>
          <a:stretch>
            <a:fillRect/>
          </a:stretch>
        </p:blipFill>
        <p:spPr>
          <a:xfrm>
            <a:off x="5966077" y="1519382"/>
            <a:ext cx="6070260" cy="3841511"/>
          </a:xfrm>
          <a:prstGeom prst="rect">
            <a:avLst/>
          </a:prstGeom>
        </p:spPr>
      </p:pic>
      <p:sp>
        <p:nvSpPr>
          <p:cNvPr id="7" name="CuadroTexto 6">
            <a:extLst>
              <a:ext uri="{FF2B5EF4-FFF2-40B4-BE49-F238E27FC236}">
                <a16:creationId xmlns:a16="http://schemas.microsoft.com/office/drawing/2014/main" id="{744DDE6B-4CC8-480E-BE48-B7B430B07A63}"/>
              </a:ext>
            </a:extLst>
          </p:cNvPr>
          <p:cNvSpPr txBox="1"/>
          <p:nvPr/>
        </p:nvSpPr>
        <p:spPr>
          <a:xfrm>
            <a:off x="416879" y="2615833"/>
            <a:ext cx="4701948" cy="2031325"/>
          </a:xfrm>
          <a:prstGeom prst="rect">
            <a:avLst/>
          </a:prstGeom>
          <a:noFill/>
        </p:spPr>
        <p:txBody>
          <a:bodyPr wrap="square">
            <a:spAutoFit/>
          </a:bodyPr>
          <a:lstStyle/>
          <a:p>
            <a:pPr marL="285750" indent="-285750" algn="just">
              <a:buFont typeface="Arial" panose="020B0604020202020204" pitchFamily="34" charset="0"/>
              <a:buChar char="•"/>
            </a:pPr>
            <a:r>
              <a:rPr lang="es-PE" dirty="0"/>
              <a:t>Este método requiere de una alta concentración de carga en el fondo de los taladros (</a:t>
            </a:r>
            <a:r>
              <a:rPr lang="es-PE" dirty="0" err="1"/>
              <a:t>apex</a:t>
            </a:r>
            <a:r>
              <a:rPr lang="es-PE" dirty="0"/>
              <a:t> de la pirámide). </a:t>
            </a:r>
          </a:p>
          <a:p>
            <a:pPr marL="285750" indent="-285750" algn="just">
              <a:buFont typeface="Arial" panose="020B0604020202020204" pitchFamily="34" charset="0"/>
              <a:buChar char="•"/>
            </a:pPr>
            <a:r>
              <a:rPr lang="es-PE" dirty="0"/>
              <a:t>Preferibles para piques y chimeneas. </a:t>
            </a:r>
          </a:p>
          <a:p>
            <a:pPr marL="285750" indent="-285750" algn="just">
              <a:buFont typeface="Arial" panose="020B0604020202020204" pitchFamily="34" charset="0"/>
              <a:buChar char="•"/>
            </a:pPr>
            <a:r>
              <a:rPr lang="es-PE" dirty="0"/>
              <a:t>Según la dimensión del frente puede tener una o dos pirámides superpuestas.</a:t>
            </a:r>
          </a:p>
          <a:p>
            <a:pPr marL="285750" indent="-285750" algn="just">
              <a:buFont typeface="Arial" panose="020B0604020202020204" pitchFamily="34" charset="0"/>
              <a:buChar char="•"/>
            </a:pPr>
            <a:r>
              <a:rPr lang="es-PE" dirty="0"/>
              <a:t>Aplicable para rocas duras y tenaces </a:t>
            </a:r>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15416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607382" y="4507602"/>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376564" y="5069700"/>
            <a:ext cx="4701948" cy="1200329"/>
          </a:xfrm>
          <a:prstGeom prst="rect">
            <a:avLst/>
          </a:prstGeom>
          <a:noFill/>
        </p:spPr>
        <p:txBody>
          <a:bodyPr wrap="square">
            <a:spAutoFit/>
          </a:bodyPr>
          <a:lstStyle/>
          <a:p>
            <a:pPr marL="285750" indent="-285750" algn="just">
              <a:buFont typeface="Arial" panose="020B0604020202020204" pitchFamily="34" charset="0"/>
              <a:buChar char="•"/>
            </a:pPr>
            <a:r>
              <a:rPr lang="es-PE" dirty="0"/>
              <a:t>Con este corte se pueden lograr avances de sólo 80% del ancho de la galería; </a:t>
            </a:r>
          </a:p>
          <a:p>
            <a:pPr marL="285750" indent="-285750" algn="just">
              <a:buFont typeface="Arial" panose="020B0604020202020204" pitchFamily="34" charset="0"/>
              <a:buChar char="•"/>
            </a:pPr>
            <a:r>
              <a:rPr lang="es-PE" dirty="0"/>
              <a:t>Alto grado de proyección de escombros a considerable distancia del frente.</a:t>
            </a:r>
          </a:p>
        </p:txBody>
      </p:sp>
      <p:sp>
        <p:nvSpPr>
          <p:cNvPr id="12" name="CuadroTexto 11">
            <a:extLst>
              <a:ext uri="{FF2B5EF4-FFF2-40B4-BE49-F238E27FC236}">
                <a16:creationId xmlns:a16="http://schemas.microsoft.com/office/drawing/2014/main" id="{CA3045DF-0740-4438-9BD8-27257226FC79}"/>
              </a:ext>
            </a:extLst>
          </p:cNvPr>
          <p:cNvSpPr txBox="1"/>
          <p:nvPr/>
        </p:nvSpPr>
        <p:spPr>
          <a:xfrm>
            <a:off x="607382" y="1230838"/>
            <a:ext cx="4511445" cy="923330"/>
          </a:xfrm>
          <a:prstGeom prst="rect">
            <a:avLst/>
          </a:prstGeom>
          <a:noFill/>
        </p:spPr>
        <p:txBody>
          <a:bodyPr wrap="square">
            <a:spAutoFit/>
          </a:bodyPr>
          <a:lstStyle/>
          <a:p>
            <a:pPr algn="just"/>
            <a:r>
              <a:rPr lang="es-PE" dirty="0"/>
              <a:t>Comprende a cuatro o más taladros dirigidos en forma de un haz convergente hacia un punto común.</a:t>
            </a:r>
          </a:p>
        </p:txBody>
      </p:sp>
    </p:spTree>
    <p:extLst>
      <p:ext uri="{BB962C8B-B14F-4D97-AF65-F5344CB8AC3E}">
        <p14:creationId xmlns:p14="http://schemas.microsoft.com/office/powerpoint/2010/main" val="179701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87719" y="2766940"/>
            <a:ext cx="6667500" cy="844550"/>
          </a:xfrm>
        </p:spPr>
        <p:txBody>
          <a:bodyPr/>
          <a:lstStyle/>
          <a:p>
            <a:r>
              <a:rPr lang="es-ES" dirty="0">
                <a:solidFill>
                  <a:srgbClr val="00F3B5"/>
                </a:solidFill>
                <a:latin typeface="Prompt" panose="00000800000000000000" pitchFamily="2" charset="-34"/>
                <a:cs typeface="Prompt" panose="00000800000000000000" pitchFamily="2" charset="-34"/>
              </a:rPr>
              <a:t>Módulo 8</a:t>
            </a:r>
          </a:p>
        </p:txBody>
      </p:sp>
      <p:sp>
        <p:nvSpPr>
          <p:cNvPr id="5" name="CuadroTexto 4"/>
          <p:cNvSpPr txBox="1"/>
          <p:nvPr/>
        </p:nvSpPr>
        <p:spPr>
          <a:xfrm>
            <a:off x="1087719" y="3611490"/>
            <a:ext cx="8440329" cy="369332"/>
          </a:xfrm>
          <a:prstGeom prst="rect">
            <a:avLst/>
          </a:prstGeom>
          <a:noFill/>
        </p:spPr>
        <p:txBody>
          <a:bodyPr wrap="square" rtlCol="0">
            <a:spAutoFit/>
          </a:bodyPr>
          <a:lstStyle/>
          <a:p>
            <a:r>
              <a:rPr lang="es-ES" b="1" dirty="0">
                <a:solidFill>
                  <a:schemeClr val="bg1"/>
                </a:solidFill>
              </a:rPr>
              <a:t>PERFORACIÓN Y VOLADURA EN MINERÍA SUBTERRÁNEA I </a:t>
            </a:r>
            <a:r>
              <a:rPr lang="es-ES" dirty="0"/>
              <a:t>I</a:t>
            </a:r>
            <a:endParaRPr lang="es-PE" b="1" dirty="0">
              <a:solidFill>
                <a:schemeClr val="bg1"/>
              </a:solidFill>
            </a:endParaRPr>
          </a:p>
        </p:txBody>
      </p:sp>
    </p:spTree>
    <p:extLst>
      <p:ext uri="{BB962C8B-B14F-4D97-AF65-F5344CB8AC3E}">
        <p14:creationId xmlns:p14="http://schemas.microsoft.com/office/powerpoint/2010/main" val="107133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508262"/>
            <a:ext cx="4791634" cy="585133"/>
          </a:xfrm>
        </p:spPr>
        <p:txBody>
          <a:bodyPr>
            <a:normAutofit/>
          </a:bodyPr>
          <a:lstStyle/>
          <a:p>
            <a:r>
              <a:rPr lang="es-PE" sz="3000" b="1" dirty="0">
                <a:solidFill>
                  <a:schemeClr val="accent6">
                    <a:lumMod val="75000"/>
                  </a:schemeClr>
                </a:solidFill>
              </a:rPr>
              <a:t>c. Corte en Cuña de Arrastre</a:t>
            </a:r>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15416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607382" y="4507602"/>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CA3045DF-0740-4438-9BD8-27257226FC79}"/>
              </a:ext>
            </a:extLst>
          </p:cNvPr>
          <p:cNvSpPr txBox="1"/>
          <p:nvPr/>
        </p:nvSpPr>
        <p:spPr>
          <a:xfrm>
            <a:off x="607382" y="1230838"/>
            <a:ext cx="4511445" cy="646331"/>
          </a:xfrm>
          <a:prstGeom prst="rect">
            <a:avLst/>
          </a:prstGeom>
          <a:noFill/>
        </p:spPr>
        <p:txBody>
          <a:bodyPr wrap="square">
            <a:spAutoFit/>
          </a:bodyPr>
          <a:lstStyle/>
          <a:p>
            <a:pPr algn="just"/>
            <a:r>
              <a:rPr lang="es-PE" dirty="0"/>
              <a:t>Es prácticamente un corte en cuña efectuado a nivel del piso de la galería.</a:t>
            </a:r>
          </a:p>
        </p:txBody>
      </p:sp>
      <p:sp>
        <p:nvSpPr>
          <p:cNvPr id="13" name="CuadroTexto 12">
            <a:extLst>
              <a:ext uri="{FF2B5EF4-FFF2-40B4-BE49-F238E27FC236}">
                <a16:creationId xmlns:a16="http://schemas.microsoft.com/office/drawing/2014/main" id="{49392B75-5FA9-4EFB-B569-A9EB80A083D4}"/>
              </a:ext>
            </a:extLst>
          </p:cNvPr>
          <p:cNvSpPr txBox="1"/>
          <p:nvPr/>
        </p:nvSpPr>
        <p:spPr>
          <a:xfrm>
            <a:off x="607382" y="2615833"/>
            <a:ext cx="5375038" cy="1200329"/>
          </a:xfrm>
          <a:prstGeom prst="rect">
            <a:avLst/>
          </a:prstGeom>
          <a:noFill/>
        </p:spPr>
        <p:txBody>
          <a:bodyPr wrap="square">
            <a:spAutoFit/>
          </a:bodyPr>
          <a:lstStyle/>
          <a:p>
            <a:pPr marL="285750" indent="-285750" algn="just">
              <a:buFont typeface="Arial" panose="020B0604020202020204" pitchFamily="34" charset="0"/>
              <a:buChar char="•"/>
            </a:pPr>
            <a:r>
              <a:rPr lang="es-PE" dirty="0"/>
              <a:t>Provechoso par minas de carbón en mantos.</a:t>
            </a:r>
          </a:p>
          <a:p>
            <a:pPr marL="285750" indent="-285750" algn="just">
              <a:buFont typeface="Arial" panose="020B0604020202020204" pitchFamily="34" charset="0"/>
              <a:buChar char="•"/>
            </a:pPr>
            <a:r>
              <a:rPr lang="es-PE" dirty="0"/>
              <a:t>Buen avance en rocas suaves.</a:t>
            </a:r>
          </a:p>
          <a:p>
            <a:pPr marL="285750" indent="-285750" algn="just">
              <a:buFont typeface="Arial" panose="020B0604020202020204" pitchFamily="34" charset="0"/>
              <a:buChar char="•"/>
            </a:pPr>
            <a:r>
              <a:rPr lang="es-PE" dirty="0"/>
              <a:t>Buena práctica para avances cortos</a:t>
            </a:r>
          </a:p>
          <a:p>
            <a:pPr marL="285750" indent="-285750" algn="just">
              <a:buFont typeface="Arial" panose="020B0604020202020204" pitchFamily="34" charset="0"/>
              <a:buChar char="•"/>
            </a:pPr>
            <a:endParaRPr lang="es-PE" dirty="0"/>
          </a:p>
        </p:txBody>
      </p:sp>
      <p:sp>
        <p:nvSpPr>
          <p:cNvPr id="14" name="CuadroTexto 13">
            <a:extLst>
              <a:ext uri="{FF2B5EF4-FFF2-40B4-BE49-F238E27FC236}">
                <a16:creationId xmlns:a16="http://schemas.microsoft.com/office/drawing/2014/main" id="{727C4396-7990-490C-B708-FC340E9945B1}"/>
              </a:ext>
            </a:extLst>
          </p:cNvPr>
          <p:cNvSpPr txBox="1"/>
          <p:nvPr/>
        </p:nvSpPr>
        <p:spPr>
          <a:xfrm>
            <a:off x="607382" y="4969267"/>
            <a:ext cx="5375038" cy="1200329"/>
          </a:xfrm>
          <a:prstGeom prst="rect">
            <a:avLst/>
          </a:prstGeom>
          <a:noFill/>
        </p:spPr>
        <p:txBody>
          <a:bodyPr wrap="square">
            <a:spAutoFit/>
          </a:bodyPr>
          <a:lstStyle/>
          <a:p>
            <a:pPr marL="285750" indent="-285750">
              <a:buFont typeface="Arial" panose="020B0604020202020204" pitchFamily="34" charset="0"/>
              <a:buChar char="•"/>
            </a:pPr>
            <a:r>
              <a:rPr lang="es-PE" dirty="0"/>
              <a:t>Se emplea poco en Túneles.</a:t>
            </a:r>
          </a:p>
          <a:p>
            <a:pPr marL="285750" indent="-285750">
              <a:buFont typeface="Arial" panose="020B0604020202020204" pitchFamily="34" charset="0"/>
              <a:buChar char="•"/>
            </a:pPr>
            <a:r>
              <a:rPr lang="es-PE" dirty="0"/>
              <a:t>No aplicable en minas metálicas</a:t>
            </a:r>
          </a:p>
          <a:p>
            <a:pPr marL="285750" indent="-285750">
              <a:buFont typeface="Arial" panose="020B0604020202020204" pitchFamily="34" charset="0"/>
              <a:buChar char="•"/>
            </a:pPr>
            <a:r>
              <a:rPr lang="es-PE" dirty="0"/>
              <a:t>No apto para rocas duras sólo a roca suave</a:t>
            </a:r>
          </a:p>
          <a:p>
            <a:pPr marL="285750" indent="-285750">
              <a:buFont typeface="Arial" panose="020B0604020202020204" pitchFamily="34" charset="0"/>
              <a:buChar char="•"/>
            </a:pPr>
            <a:endParaRPr lang="es-PE" dirty="0"/>
          </a:p>
        </p:txBody>
      </p:sp>
      <p:pic>
        <p:nvPicPr>
          <p:cNvPr id="15" name="Imagen 14">
            <a:extLst>
              <a:ext uri="{FF2B5EF4-FFF2-40B4-BE49-F238E27FC236}">
                <a16:creationId xmlns:a16="http://schemas.microsoft.com/office/drawing/2014/main" id="{81718430-46DF-4D58-98B6-00C29774FC8F}"/>
              </a:ext>
            </a:extLst>
          </p:cNvPr>
          <p:cNvPicPr>
            <a:picLocks noChangeAspect="1"/>
          </p:cNvPicPr>
          <p:nvPr/>
        </p:nvPicPr>
        <p:blipFill>
          <a:blip r:embed="rId2"/>
          <a:stretch>
            <a:fillRect/>
          </a:stretch>
        </p:blipFill>
        <p:spPr>
          <a:xfrm>
            <a:off x="5982420" y="2266227"/>
            <a:ext cx="6062882" cy="3453255"/>
          </a:xfrm>
          <a:prstGeom prst="rect">
            <a:avLst/>
          </a:prstGeom>
        </p:spPr>
      </p:pic>
    </p:spTree>
    <p:extLst>
      <p:ext uri="{BB962C8B-B14F-4D97-AF65-F5344CB8AC3E}">
        <p14:creationId xmlns:p14="http://schemas.microsoft.com/office/powerpoint/2010/main" val="855190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08549E40-E85C-40BE-B02C-496384FE89B0}"/>
              </a:ext>
            </a:extLst>
          </p:cNvPr>
          <p:cNvSpPr txBox="1"/>
          <p:nvPr/>
        </p:nvSpPr>
        <p:spPr>
          <a:xfrm>
            <a:off x="838201" y="215416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42948" y="3072996"/>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2" name="CuadroTexto 11">
            <a:extLst>
              <a:ext uri="{FF2B5EF4-FFF2-40B4-BE49-F238E27FC236}">
                <a16:creationId xmlns:a16="http://schemas.microsoft.com/office/drawing/2014/main" id="{CA3045DF-0740-4438-9BD8-27257226FC79}"/>
              </a:ext>
            </a:extLst>
          </p:cNvPr>
          <p:cNvSpPr txBox="1"/>
          <p:nvPr/>
        </p:nvSpPr>
        <p:spPr>
          <a:xfrm>
            <a:off x="607382" y="1230838"/>
            <a:ext cx="4511445" cy="646331"/>
          </a:xfrm>
          <a:prstGeom prst="rect">
            <a:avLst/>
          </a:prstGeom>
          <a:noFill/>
        </p:spPr>
        <p:txBody>
          <a:bodyPr wrap="square">
            <a:spAutoFit/>
          </a:bodyPr>
          <a:lstStyle/>
          <a:p>
            <a:pPr algn="just"/>
            <a:r>
              <a:rPr lang="es-PE" dirty="0"/>
              <a:t>Es similar al de arrastre pero con el corte a partir de uno de los lados del túnel.</a:t>
            </a:r>
          </a:p>
        </p:txBody>
      </p:sp>
      <p:sp>
        <p:nvSpPr>
          <p:cNvPr id="13" name="CuadroTexto 12">
            <a:extLst>
              <a:ext uri="{FF2B5EF4-FFF2-40B4-BE49-F238E27FC236}">
                <a16:creationId xmlns:a16="http://schemas.microsoft.com/office/drawing/2014/main" id="{49392B75-5FA9-4EFB-B569-A9EB80A083D4}"/>
              </a:ext>
            </a:extLst>
          </p:cNvPr>
          <p:cNvSpPr txBox="1"/>
          <p:nvPr/>
        </p:nvSpPr>
        <p:spPr>
          <a:xfrm>
            <a:off x="607382" y="2615833"/>
            <a:ext cx="5375038" cy="369332"/>
          </a:xfrm>
          <a:prstGeom prst="rect">
            <a:avLst/>
          </a:prstGeom>
          <a:noFill/>
        </p:spPr>
        <p:txBody>
          <a:bodyPr wrap="square">
            <a:spAutoFit/>
          </a:bodyPr>
          <a:lstStyle/>
          <a:p>
            <a:pPr marL="285750" indent="-285750" algn="just">
              <a:buFont typeface="Arial" panose="020B0604020202020204" pitchFamily="34" charset="0"/>
              <a:buChar char="•"/>
            </a:pPr>
            <a:r>
              <a:rPr lang="es-PE" dirty="0"/>
              <a:t>Aplicable a rocas suaves a intermedias.</a:t>
            </a:r>
          </a:p>
        </p:txBody>
      </p:sp>
      <p:sp>
        <p:nvSpPr>
          <p:cNvPr id="14" name="CuadroTexto 13">
            <a:extLst>
              <a:ext uri="{FF2B5EF4-FFF2-40B4-BE49-F238E27FC236}">
                <a16:creationId xmlns:a16="http://schemas.microsoft.com/office/drawing/2014/main" id="{727C4396-7990-490C-B708-FC340E9945B1}"/>
              </a:ext>
            </a:extLst>
          </p:cNvPr>
          <p:cNvSpPr txBox="1"/>
          <p:nvPr/>
        </p:nvSpPr>
        <p:spPr>
          <a:xfrm>
            <a:off x="416164" y="3534661"/>
            <a:ext cx="5375038" cy="1200329"/>
          </a:xfrm>
          <a:prstGeom prst="rect">
            <a:avLst/>
          </a:prstGeom>
          <a:noFill/>
        </p:spPr>
        <p:txBody>
          <a:bodyPr wrap="square">
            <a:spAutoFit/>
          </a:bodyPr>
          <a:lstStyle/>
          <a:p>
            <a:pPr marL="285750" indent="-285750">
              <a:buFont typeface="Arial" panose="020B0604020202020204" pitchFamily="34" charset="0"/>
              <a:buChar char="•"/>
            </a:pPr>
            <a:r>
              <a:rPr lang="es-PE" dirty="0"/>
              <a:t>Poco utilizable.</a:t>
            </a:r>
          </a:p>
          <a:p>
            <a:pPr marL="285750" indent="-285750">
              <a:buFont typeface="Arial" panose="020B0604020202020204" pitchFamily="34" charset="0"/>
              <a:buChar char="•"/>
            </a:pPr>
            <a:r>
              <a:rPr lang="es-PE" dirty="0"/>
              <a:t>Requiere cierta anchura para conseguir avance aceptable.</a:t>
            </a:r>
          </a:p>
          <a:p>
            <a:pPr marL="285750" indent="-285750">
              <a:buFont typeface="Arial" panose="020B0604020202020204" pitchFamily="34" charset="0"/>
              <a:buChar char="•"/>
            </a:pPr>
            <a:endParaRPr lang="es-PE" dirty="0"/>
          </a:p>
        </p:txBody>
      </p:sp>
      <p:sp>
        <p:nvSpPr>
          <p:cNvPr id="11" name="Título 1">
            <a:extLst>
              <a:ext uri="{FF2B5EF4-FFF2-40B4-BE49-F238E27FC236}">
                <a16:creationId xmlns:a16="http://schemas.microsoft.com/office/drawing/2014/main" id="{AC3E60AF-6894-4EEF-8821-8C81A1F4648E}"/>
              </a:ext>
            </a:extLst>
          </p:cNvPr>
          <p:cNvSpPr>
            <a:spLocks noGrp="1"/>
          </p:cNvSpPr>
          <p:nvPr>
            <p:ph type="title"/>
          </p:nvPr>
        </p:nvSpPr>
        <p:spPr>
          <a:xfrm>
            <a:off x="838201" y="508262"/>
            <a:ext cx="3859305" cy="585133"/>
          </a:xfrm>
        </p:spPr>
        <p:txBody>
          <a:bodyPr>
            <a:normAutofit/>
          </a:bodyPr>
          <a:lstStyle/>
          <a:p>
            <a:r>
              <a:rPr lang="es-PE" sz="3000" b="1" dirty="0">
                <a:solidFill>
                  <a:schemeClr val="accent6">
                    <a:lumMod val="75000"/>
                  </a:schemeClr>
                </a:solidFill>
              </a:rPr>
              <a:t>d. Corte en abanico</a:t>
            </a:r>
          </a:p>
        </p:txBody>
      </p:sp>
      <p:pic>
        <p:nvPicPr>
          <p:cNvPr id="6" name="Imagen 5">
            <a:extLst>
              <a:ext uri="{FF2B5EF4-FFF2-40B4-BE49-F238E27FC236}">
                <a16:creationId xmlns:a16="http://schemas.microsoft.com/office/drawing/2014/main" id="{9D8AAFC6-1424-43E6-A949-457867D82E0E}"/>
              </a:ext>
            </a:extLst>
          </p:cNvPr>
          <p:cNvPicPr>
            <a:picLocks noChangeAspect="1"/>
          </p:cNvPicPr>
          <p:nvPr/>
        </p:nvPicPr>
        <p:blipFill>
          <a:blip r:embed="rId2"/>
          <a:stretch>
            <a:fillRect/>
          </a:stretch>
        </p:blipFill>
        <p:spPr>
          <a:xfrm>
            <a:off x="5916708" y="1891843"/>
            <a:ext cx="6171694" cy="2949098"/>
          </a:xfrm>
          <a:prstGeom prst="rect">
            <a:avLst/>
          </a:prstGeom>
        </p:spPr>
      </p:pic>
      <p:sp>
        <p:nvSpPr>
          <p:cNvPr id="17" name="Título 1">
            <a:extLst>
              <a:ext uri="{FF2B5EF4-FFF2-40B4-BE49-F238E27FC236}">
                <a16:creationId xmlns:a16="http://schemas.microsoft.com/office/drawing/2014/main" id="{746A0980-3E22-4C02-B675-57D7F4F18D4D}"/>
              </a:ext>
            </a:extLst>
          </p:cNvPr>
          <p:cNvSpPr txBox="1">
            <a:spLocks/>
          </p:cNvSpPr>
          <p:nvPr/>
        </p:nvSpPr>
        <p:spPr>
          <a:xfrm>
            <a:off x="416164" y="4442423"/>
            <a:ext cx="5124024" cy="58513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000" b="1" dirty="0">
                <a:solidFill>
                  <a:schemeClr val="accent6">
                    <a:lumMod val="75000"/>
                  </a:schemeClr>
                </a:solidFill>
              </a:rPr>
              <a:t>e. Corte combinado de cuña y abanico</a:t>
            </a:r>
          </a:p>
        </p:txBody>
      </p:sp>
      <p:sp>
        <p:nvSpPr>
          <p:cNvPr id="18" name="CuadroTexto 17">
            <a:extLst>
              <a:ext uri="{FF2B5EF4-FFF2-40B4-BE49-F238E27FC236}">
                <a16:creationId xmlns:a16="http://schemas.microsoft.com/office/drawing/2014/main" id="{0F141FDF-BACF-4A66-A77D-0BF26DBC9078}"/>
              </a:ext>
            </a:extLst>
          </p:cNvPr>
          <p:cNvSpPr txBox="1"/>
          <p:nvPr/>
        </p:nvSpPr>
        <p:spPr>
          <a:xfrm>
            <a:off x="742948" y="5005075"/>
            <a:ext cx="4797240" cy="923330"/>
          </a:xfrm>
          <a:prstGeom prst="rect">
            <a:avLst/>
          </a:prstGeom>
          <a:noFill/>
        </p:spPr>
        <p:txBody>
          <a:bodyPr wrap="square">
            <a:spAutoFit/>
          </a:bodyPr>
          <a:lstStyle/>
          <a:p>
            <a:pPr algn="just"/>
            <a:r>
              <a:rPr lang="es-PE" dirty="0"/>
              <a:t>Usualmente recomendado para roca tenaz y dura, hasta elástica. Útil y muy confiable, aunque es difícil de perforar.</a:t>
            </a:r>
          </a:p>
        </p:txBody>
      </p:sp>
    </p:spTree>
    <p:extLst>
      <p:ext uri="{BB962C8B-B14F-4D97-AF65-F5344CB8AC3E}">
        <p14:creationId xmlns:p14="http://schemas.microsoft.com/office/powerpoint/2010/main" val="199201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2BED23B4-5494-452F-A300-4EF8875987A9}"/>
              </a:ext>
            </a:extLst>
          </p:cNvPr>
          <p:cNvSpPr txBox="1"/>
          <p:nvPr/>
        </p:nvSpPr>
        <p:spPr>
          <a:xfrm>
            <a:off x="645454" y="693218"/>
            <a:ext cx="5745019" cy="400110"/>
          </a:xfrm>
          <a:prstGeom prst="rect">
            <a:avLst/>
          </a:prstGeom>
          <a:noFill/>
        </p:spPr>
        <p:txBody>
          <a:bodyPr wrap="square">
            <a:spAutoFit/>
          </a:bodyPr>
          <a:lstStyle/>
          <a:p>
            <a:r>
              <a:rPr lang="es-ES" sz="2000" b="1" dirty="0">
                <a:solidFill>
                  <a:schemeClr val="accent6">
                    <a:lumMod val="75000"/>
                  </a:schemeClr>
                </a:solidFill>
              </a:rPr>
              <a:t>2). </a:t>
            </a:r>
            <a:r>
              <a:rPr lang="es-ES" sz="2000" b="1" dirty="0">
                <a:solidFill>
                  <a:schemeClr val="accent6">
                    <a:lumMod val="75000"/>
                  </a:schemeClr>
                </a:solidFill>
                <a:latin typeface="Times New Roman" panose="02020603050405020304" pitchFamily="18" charset="0"/>
              </a:rPr>
              <a:t>CORTES EN PARALELO</a:t>
            </a:r>
            <a:endParaRPr lang="es-PE" sz="2000" b="1" dirty="0">
              <a:solidFill>
                <a:schemeClr val="accent6">
                  <a:lumMod val="75000"/>
                </a:schemeClr>
              </a:solidFill>
            </a:endParaRPr>
          </a:p>
        </p:txBody>
      </p:sp>
      <p:sp>
        <p:nvSpPr>
          <p:cNvPr id="16" name="CuadroTexto 15">
            <a:extLst>
              <a:ext uri="{FF2B5EF4-FFF2-40B4-BE49-F238E27FC236}">
                <a16:creationId xmlns:a16="http://schemas.microsoft.com/office/drawing/2014/main" id="{142EA1DF-99FE-45E7-841B-72943900409E}"/>
              </a:ext>
            </a:extLst>
          </p:cNvPr>
          <p:cNvSpPr txBox="1"/>
          <p:nvPr/>
        </p:nvSpPr>
        <p:spPr>
          <a:xfrm>
            <a:off x="797854" y="1721535"/>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19" name="CuadroTexto 18">
            <a:extLst>
              <a:ext uri="{FF2B5EF4-FFF2-40B4-BE49-F238E27FC236}">
                <a16:creationId xmlns:a16="http://schemas.microsoft.com/office/drawing/2014/main" id="{F7398668-EA8E-40A0-B20D-A6D57A89AE4E}"/>
              </a:ext>
            </a:extLst>
          </p:cNvPr>
          <p:cNvSpPr txBox="1"/>
          <p:nvPr/>
        </p:nvSpPr>
        <p:spPr>
          <a:xfrm>
            <a:off x="8202700" y="1703031"/>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20" name="CuadroTexto 19">
            <a:extLst>
              <a:ext uri="{FF2B5EF4-FFF2-40B4-BE49-F238E27FC236}">
                <a16:creationId xmlns:a16="http://schemas.microsoft.com/office/drawing/2014/main" id="{B7AD0BF7-6437-47A7-8CD3-60D95CBCFFF0}"/>
              </a:ext>
            </a:extLst>
          </p:cNvPr>
          <p:cNvSpPr txBox="1"/>
          <p:nvPr/>
        </p:nvSpPr>
        <p:spPr>
          <a:xfrm>
            <a:off x="645454" y="982871"/>
            <a:ext cx="11313464" cy="923330"/>
          </a:xfrm>
          <a:prstGeom prst="rect">
            <a:avLst/>
          </a:prstGeom>
          <a:noFill/>
        </p:spPr>
        <p:txBody>
          <a:bodyPr wrap="square">
            <a:spAutoFit/>
          </a:bodyPr>
          <a:lstStyle/>
          <a:p>
            <a:pPr algn="just"/>
            <a:r>
              <a:rPr lang="es-PE" dirty="0"/>
              <a:t>Se han generalizado por el empleo cada vez mayor de máquinas perforadoras tipo Jumbo, que cuentan con brazos articulados en forma de pantógrafo para facilitar el alineamiento y dar precisión en la ubicación de los mismos en el frente de voladura</a:t>
            </a:r>
          </a:p>
        </p:txBody>
      </p:sp>
      <p:sp>
        <p:nvSpPr>
          <p:cNvPr id="21" name="CuadroTexto 20">
            <a:extLst>
              <a:ext uri="{FF2B5EF4-FFF2-40B4-BE49-F238E27FC236}">
                <a16:creationId xmlns:a16="http://schemas.microsoft.com/office/drawing/2014/main" id="{D1463B97-189E-479D-A7EE-761CF374E9C8}"/>
              </a:ext>
            </a:extLst>
          </p:cNvPr>
          <p:cNvSpPr txBox="1"/>
          <p:nvPr/>
        </p:nvSpPr>
        <p:spPr>
          <a:xfrm>
            <a:off x="5952565" y="2146192"/>
            <a:ext cx="6006353" cy="4524315"/>
          </a:xfrm>
          <a:prstGeom prst="rect">
            <a:avLst/>
          </a:prstGeom>
          <a:noFill/>
        </p:spPr>
        <p:txBody>
          <a:bodyPr wrap="square">
            <a:spAutoFit/>
          </a:bodyPr>
          <a:lstStyle/>
          <a:p>
            <a:pPr marL="285750" indent="-285750" algn="just">
              <a:buFont typeface="Arial" panose="020B0604020202020204" pitchFamily="34" charset="0"/>
              <a:buChar char="•"/>
            </a:pPr>
            <a:r>
              <a:rPr lang="es-PE" dirty="0"/>
              <a:t>Imposible perforar en diagonal con estas máquinas mecanizadas. </a:t>
            </a:r>
          </a:p>
          <a:p>
            <a:pPr marL="285750" indent="-285750" algn="just">
              <a:buFont typeface="Arial" panose="020B0604020202020204" pitchFamily="34" charset="0"/>
              <a:buChar char="•"/>
            </a:pPr>
            <a:r>
              <a:rPr lang="es-PE" dirty="0"/>
              <a:t>El hueco central debe tener suficiente capacidad para acoger los detritos creados por el disparo de los primeros taladros de ayuda cercanos.</a:t>
            </a:r>
          </a:p>
          <a:p>
            <a:pPr marL="285750" indent="-285750" algn="just">
              <a:buFont typeface="Arial" panose="020B0604020202020204" pitchFamily="34" charset="0"/>
              <a:buChar char="•"/>
            </a:pPr>
            <a:r>
              <a:rPr lang="es-PE" dirty="0"/>
              <a:t>No siempre dan el resultado esperado, ya que cualquier error en la perforación (paralelismo y profundidad), en la distribución del explosivo o en el método de encendido se reflejará en mala formación de la cavidad, o en la sinterización (aglomeración) de los detritos iniciales que no abandonan la cavidad a su debido tiempo, perjudicando la salida de los taladros restantes.</a:t>
            </a:r>
          </a:p>
          <a:p>
            <a:pPr marL="285750" indent="-285750" algn="just">
              <a:buFont typeface="Arial" panose="020B0604020202020204" pitchFamily="34" charset="0"/>
              <a:buChar char="•"/>
            </a:pPr>
            <a:r>
              <a:rPr lang="es-PE" dirty="0"/>
              <a:t>Si la carga explosiva es demasiado baja el arranque no romperá adecuadamente, y si es muy elevada la roca puede desmenuzarse y compactar malogrando el corte lo que afectará todo el disparo.</a:t>
            </a:r>
          </a:p>
        </p:txBody>
      </p:sp>
      <p:sp>
        <p:nvSpPr>
          <p:cNvPr id="22" name="CuadroTexto 21">
            <a:extLst>
              <a:ext uri="{FF2B5EF4-FFF2-40B4-BE49-F238E27FC236}">
                <a16:creationId xmlns:a16="http://schemas.microsoft.com/office/drawing/2014/main" id="{78702ADF-10DC-4830-B30D-2BC4EBE8B191}"/>
              </a:ext>
            </a:extLst>
          </p:cNvPr>
          <p:cNvSpPr txBox="1"/>
          <p:nvPr/>
        </p:nvSpPr>
        <p:spPr>
          <a:xfrm>
            <a:off x="618565" y="2195854"/>
            <a:ext cx="4903694" cy="3970318"/>
          </a:xfrm>
          <a:prstGeom prst="rect">
            <a:avLst/>
          </a:prstGeom>
          <a:noFill/>
        </p:spPr>
        <p:txBody>
          <a:bodyPr wrap="square">
            <a:spAutoFit/>
          </a:bodyPr>
          <a:lstStyle/>
          <a:p>
            <a:pPr marL="285750" indent="-285750" algn="just">
              <a:buFont typeface="Arial" panose="020B0604020202020204" pitchFamily="34" charset="0"/>
              <a:buChar char="•"/>
            </a:pPr>
            <a:r>
              <a:rPr lang="es-PE" dirty="0"/>
              <a:t>Todos tienen la misma longitud llegando al pretendido fondo de la labor.</a:t>
            </a:r>
          </a:p>
          <a:p>
            <a:pPr marL="285750" indent="-285750" algn="just">
              <a:buFont typeface="Arial" panose="020B0604020202020204" pitchFamily="34" charset="0"/>
              <a:buChar char="•"/>
            </a:pPr>
            <a:r>
              <a:rPr lang="es-PE" dirty="0"/>
              <a:t>El perfil o acabado final de la pared continua del túnel depende de la estructura geológica de la roca, básicamente de su forma y grado de </a:t>
            </a:r>
            <a:r>
              <a:rPr lang="es-PE" dirty="0" err="1"/>
              <a:t>fisuramiento</a:t>
            </a:r>
            <a:r>
              <a:rPr lang="es-PE" dirty="0"/>
              <a:t> natural (clivaje, </a:t>
            </a:r>
            <a:r>
              <a:rPr lang="es-PE" dirty="0" err="1"/>
              <a:t>diaclasamiento</a:t>
            </a:r>
            <a:r>
              <a:rPr lang="es-PE" dirty="0"/>
              <a:t>, estratificación) y de su contextura.</a:t>
            </a:r>
          </a:p>
          <a:p>
            <a:pPr marL="285750" indent="-285750" algn="just">
              <a:buFont typeface="Arial" panose="020B0604020202020204" pitchFamily="34" charset="0"/>
              <a:buChar char="•"/>
            </a:pPr>
            <a:r>
              <a:rPr lang="es-PE" dirty="0"/>
              <a:t>Aplicable para diferentes diámetros de taladros se requieren diferentes espaciamientos entre ellos.</a:t>
            </a:r>
          </a:p>
          <a:p>
            <a:pPr marL="285750" indent="-285750" algn="just">
              <a:buFont typeface="Arial" panose="020B0604020202020204" pitchFamily="34" charset="0"/>
              <a:buChar char="•"/>
            </a:pPr>
            <a:r>
              <a:rPr lang="es-PE" dirty="0"/>
              <a:t>Estos cortes son aplicados generalmente en roca homogénea y competente.</a:t>
            </a:r>
          </a:p>
          <a:p>
            <a:pPr marL="285750" indent="-285750" algn="just">
              <a:buFont typeface="Arial" panose="020B0604020202020204" pitchFamily="34" charset="0"/>
              <a:buChar char="•"/>
            </a:pPr>
            <a:r>
              <a:rPr lang="es-PE" dirty="0"/>
              <a:t>Son fáciles y rápidos de ejecutar.</a:t>
            </a:r>
          </a:p>
          <a:p>
            <a:pPr marL="285750" indent="-285750" algn="just">
              <a:buFont typeface="Arial" panose="020B0604020202020204" pitchFamily="34" charset="0"/>
              <a:buChar char="•"/>
            </a:pPr>
            <a:endParaRPr lang="es-PE" dirty="0"/>
          </a:p>
        </p:txBody>
      </p:sp>
    </p:spTree>
    <p:extLst>
      <p:ext uri="{BB962C8B-B14F-4D97-AF65-F5344CB8AC3E}">
        <p14:creationId xmlns:p14="http://schemas.microsoft.com/office/powerpoint/2010/main" val="2523427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435A88C-6451-4F68-810E-8E04F3E7ED7B}"/>
              </a:ext>
            </a:extLst>
          </p:cNvPr>
          <p:cNvSpPr txBox="1"/>
          <p:nvPr/>
        </p:nvSpPr>
        <p:spPr>
          <a:xfrm>
            <a:off x="645454" y="693218"/>
            <a:ext cx="5745019" cy="307777"/>
          </a:xfrm>
          <a:prstGeom prst="rect">
            <a:avLst/>
          </a:prstGeom>
          <a:noFill/>
        </p:spPr>
        <p:txBody>
          <a:bodyPr wrap="square">
            <a:spAutoFit/>
          </a:bodyPr>
          <a:lstStyle/>
          <a:p>
            <a:r>
              <a:rPr lang="es-ES" sz="1400" b="1" dirty="0">
                <a:solidFill>
                  <a:schemeClr val="accent6">
                    <a:lumMod val="75000"/>
                  </a:schemeClr>
                </a:solidFill>
                <a:latin typeface="Times New Roman" panose="02020603050405020304" pitchFamily="18" charset="0"/>
              </a:rPr>
              <a:t>TIPOS DE CORTES EN PARALELO</a:t>
            </a:r>
            <a:endParaRPr lang="es-PE" sz="1400" b="1" dirty="0">
              <a:solidFill>
                <a:schemeClr val="accent6">
                  <a:lumMod val="75000"/>
                </a:schemeClr>
              </a:solidFill>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33</a:t>
            </a:fld>
            <a:endParaRPr lang="es-PE"/>
          </a:p>
        </p:txBody>
      </p:sp>
      <p:sp>
        <p:nvSpPr>
          <p:cNvPr id="8" name="CuadroTexto 7">
            <a:extLst>
              <a:ext uri="{FF2B5EF4-FFF2-40B4-BE49-F238E27FC236}">
                <a16:creationId xmlns:a16="http://schemas.microsoft.com/office/drawing/2014/main" id="{09BBC032-FDF6-4E4A-86AE-DFD62FC35341}"/>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graphicFrame>
        <p:nvGraphicFramePr>
          <p:cNvPr id="17" name="Diagrama 16">
            <a:extLst>
              <a:ext uri="{FF2B5EF4-FFF2-40B4-BE49-F238E27FC236}">
                <a16:creationId xmlns:a16="http://schemas.microsoft.com/office/drawing/2014/main" id="{31968071-7FE9-4E1A-BF38-A75707B08141}"/>
              </a:ext>
            </a:extLst>
          </p:cNvPr>
          <p:cNvGraphicFramePr/>
          <p:nvPr>
            <p:extLst>
              <p:ext uri="{D42A27DB-BD31-4B8C-83A1-F6EECF244321}">
                <p14:modId xmlns:p14="http://schemas.microsoft.com/office/powerpoint/2010/main" val="1329868508"/>
              </p:ext>
            </p:extLst>
          </p:nvPr>
        </p:nvGraphicFramePr>
        <p:xfrm>
          <a:off x="1604682" y="1128357"/>
          <a:ext cx="8668871" cy="4970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2108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3859305" cy="585133"/>
          </a:xfrm>
        </p:spPr>
        <p:txBody>
          <a:bodyPr>
            <a:normAutofit/>
          </a:bodyPr>
          <a:lstStyle/>
          <a:p>
            <a:r>
              <a:rPr lang="es-PE" sz="3000" b="1" dirty="0">
                <a:solidFill>
                  <a:schemeClr val="accent6">
                    <a:lumMod val="75000"/>
                  </a:schemeClr>
                </a:solidFill>
              </a:rPr>
              <a:t>1. Corte Quemado</a:t>
            </a: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3122608"/>
            <a:ext cx="5259992"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Aplicable para secciones pequeñas</a:t>
            </a:r>
          </a:p>
          <a:p>
            <a:pPr marL="285750" indent="-285750" algn="just">
              <a:buFont typeface="Arial" panose="020B0604020202020204" pitchFamily="34" charset="0"/>
              <a:buChar char="•"/>
            </a:pPr>
            <a:r>
              <a:rPr lang="es-PE" dirty="0"/>
              <a:t>Aplicables para perforaciones manuales</a:t>
            </a:r>
          </a:p>
          <a:p>
            <a:pPr marL="285750" indent="-285750" algn="just">
              <a:buFont typeface="Arial" panose="020B0604020202020204" pitchFamily="34" charset="0"/>
              <a:buChar char="•"/>
            </a:pPr>
            <a:r>
              <a:rPr lang="es-PE" dirty="0"/>
              <a:t>La proyección de escombros alcanza una longitud de 5 a 6 m a partir del nuevo frente.</a:t>
            </a:r>
          </a:p>
          <a:p>
            <a:pPr marL="285750" indent="-285750" algn="just">
              <a:buFont typeface="Arial" panose="020B0604020202020204" pitchFamily="34" charset="0"/>
              <a:buChar char="•"/>
            </a:pPr>
            <a:r>
              <a:rPr lang="es-PE" dirty="0"/>
              <a:t>Los avances oscilan entre el 80 y el 95%</a:t>
            </a:r>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61185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8" y="5292841"/>
            <a:ext cx="4701948" cy="1200329"/>
          </a:xfrm>
          <a:prstGeom prst="rect">
            <a:avLst/>
          </a:prstGeom>
          <a:noFill/>
        </p:spPr>
        <p:txBody>
          <a:bodyPr wrap="square">
            <a:spAutoFit/>
          </a:bodyPr>
          <a:lstStyle/>
          <a:p>
            <a:pPr marL="285750" indent="-285750" algn="just">
              <a:buFont typeface="Arial" panose="020B0604020202020204" pitchFamily="34" charset="0"/>
              <a:buChar char="•"/>
            </a:pPr>
            <a:r>
              <a:rPr lang="es-PE" dirty="0"/>
              <a:t>Como los taladros son paralelos y cercanos, las concentraciones de carga son elevadas.</a:t>
            </a:r>
          </a:p>
          <a:p>
            <a:pPr marL="285750" indent="-285750" algn="just">
              <a:buFont typeface="Arial" panose="020B0604020202020204" pitchFamily="34" charset="0"/>
              <a:buChar char="•"/>
            </a:pPr>
            <a:r>
              <a:rPr lang="es-PE" dirty="0"/>
              <a:t>Los avances son reducidos y no van más allá de 2,5 m por disparo.</a:t>
            </a:r>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1754326"/>
          </a:xfrm>
          <a:prstGeom prst="rect">
            <a:avLst/>
          </a:prstGeom>
          <a:noFill/>
        </p:spPr>
        <p:txBody>
          <a:bodyPr wrap="square">
            <a:spAutoFit/>
          </a:bodyPr>
          <a:lstStyle/>
          <a:p>
            <a:pPr algn="just"/>
            <a:r>
              <a:rPr lang="es-PE" dirty="0"/>
              <a:t>Comprende a un grupo de taladros de igual diámetro perforados cercanamente entre sí con distintos trazos o figuras de distribución, algunos de los cuales no contienen carga explosiva de modo que sus espacios vacíos actúan como caras libres para la acción de los taladros con carga explosiva cuando detonan.</a:t>
            </a:r>
          </a:p>
        </p:txBody>
      </p:sp>
      <p:pic>
        <p:nvPicPr>
          <p:cNvPr id="4" name="Imagen 3">
            <a:extLst>
              <a:ext uri="{FF2B5EF4-FFF2-40B4-BE49-F238E27FC236}">
                <a16:creationId xmlns:a16="http://schemas.microsoft.com/office/drawing/2014/main" id="{2D771110-5198-4006-9217-8FBAC0E620A2}"/>
              </a:ext>
            </a:extLst>
          </p:cNvPr>
          <p:cNvPicPr>
            <a:picLocks noChangeAspect="1"/>
          </p:cNvPicPr>
          <p:nvPr/>
        </p:nvPicPr>
        <p:blipFill>
          <a:blip r:embed="rId2"/>
          <a:stretch>
            <a:fillRect/>
          </a:stretch>
        </p:blipFill>
        <p:spPr>
          <a:xfrm>
            <a:off x="6096000" y="1064190"/>
            <a:ext cx="5885568" cy="5480045"/>
          </a:xfrm>
          <a:prstGeom prst="rect">
            <a:avLst/>
          </a:prstGeom>
        </p:spPr>
      </p:pic>
    </p:spTree>
    <p:extLst>
      <p:ext uri="{BB962C8B-B14F-4D97-AF65-F5344CB8AC3E}">
        <p14:creationId xmlns:p14="http://schemas.microsoft.com/office/powerpoint/2010/main" val="1820991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3859305" cy="585133"/>
          </a:xfrm>
        </p:spPr>
        <p:txBody>
          <a:bodyPr>
            <a:normAutofit/>
          </a:bodyPr>
          <a:lstStyle/>
          <a:p>
            <a:r>
              <a:rPr lang="es-PE" sz="3000" b="1" dirty="0">
                <a:solidFill>
                  <a:schemeClr val="accent6">
                    <a:lumMod val="75000"/>
                  </a:schemeClr>
                </a:solidFill>
              </a:rPr>
              <a:t>2. Corte Cilíndrico</a:t>
            </a: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3122608"/>
            <a:ext cx="5259992"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Normalmente proporciona mayor avance que el corte quemado.</a:t>
            </a:r>
          </a:p>
          <a:p>
            <a:pPr marL="285750" indent="-285750" algn="just">
              <a:buFont typeface="Arial" panose="020B0604020202020204" pitchFamily="34" charset="0"/>
              <a:buChar char="•"/>
            </a:pPr>
            <a:r>
              <a:rPr lang="es-PE" dirty="0"/>
              <a:t>Se utiliza con más frecuencia en la excavación de túneles y galerías, con independencia de las dimensiones de éstas</a:t>
            </a:r>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61185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Como los taladros son paralelos y cercanos, las concentraciones de carga son elevadas.</a:t>
            </a:r>
          </a:p>
          <a:p>
            <a:pPr marL="285750" indent="-285750" algn="just">
              <a:buFont typeface="Arial" panose="020B0604020202020204" pitchFamily="34" charset="0"/>
              <a:buChar char="•"/>
            </a:pPr>
            <a:r>
              <a:rPr lang="es-PE" dirty="0"/>
              <a:t>Los avances son reducidos y no van más allá de 2,5 m por disparo.</a:t>
            </a:r>
          </a:p>
          <a:p>
            <a:pPr marL="285750" indent="-285750" algn="just">
              <a:buFont typeface="Arial" panose="020B0604020202020204" pitchFamily="34" charset="0"/>
              <a:buChar char="•"/>
            </a:pPr>
            <a:r>
              <a:rPr lang="es-PE" dirty="0"/>
              <a:t>Se emplea mas tiempo en perforara los alivios.</a:t>
            </a:r>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1477328"/>
          </a:xfrm>
          <a:prstGeom prst="rect">
            <a:avLst/>
          </a:prstGeom>
          <a:noFill/>
        </p:spPr>
        <p:txBody>
          <a:bodyPr wrap="square">
            <a:spAutoFit/>
          </a:bodyPr>
          <a:lstStyle/>
          <a:p>
            <a:pPr algn="just"/>
            <a:r>
              <a:rPr lang="es-PE" dirty="0"/>
              <a:t>Este tipo de corte mantiene similares distribuciones que el corte quemado, pero con la diferencia que influye uno o más taladros centrales vacíos de mayor diámetro que el resto, lo que facilita la creación de la cavidad cilíndrica.</a:t>
            </a:r>
          </a:p>
        </p:txBody>
      </p:sp>
      <p:pic>
        <p:nvPicPr>
          <p:cNvPr id="11" name="Imagen 10">
            <a:extLst>
              <a:ext uri="{FF2B5EF4-FFF2-40B4-BE49-F238E27FC236}">
                <a16:creationId xmlns:a16="http://schemas.microsoft.com/office/drawing/2014/main" id="{4DAA3622-1641-41BA-9D11-2A3E0E7DEE90}"/>
              </a:ext>
            </a:extLst>
          </p:cNvPr>
          <p:cNvPicPr>
            <a:picLocks noChangeAspect="1"/>
          </p:cNvPicPr>
          <p:nvPr/>
        </p:nvPicPr>
        <p:blipFill>
          <a:blip r:embed="rId2"/>
          <a:stretch>
            <a:fillRect/>
          </a:stretch>
        </p:blipFill>
        <p:spPr>
          <a:xfrm>
            <a:off x="6257339" y="949962"/>
            <a:ext cx="4744473" cy="5908037"/>
          </a:xfrm>
          <a:prstGeom prst="rect">
            <a:avLst/>
          </a:prstGeom>
        </p:spPr>
      </p:pic>
    </p:spTree>
    <p:extLst>
      <p:ext uri="{BB962C8B-B14F-4D97-AF65-F5344CB8AC3E}">
        <p14:creationId xmlns:p14="http://schemas.microsoft.com/office/powerpoint/2010/main" val="146212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6154270" cy="585133"/>
          </a:xfrm>
        </p:spPr>
        <p:txBody>
          <a:bodyPr>
            <a:normAutofit/>
          </a:bodyPr>
          <a:lstStyle/>
          <a:p>
            <a:r>
              <a:rPr lang="es-PE" sz="3000" b="1" dirty="0">
                <a:solidFill>
                  <a:schemeClr val="accent6">
                    <a:lumMod val="75000"/>
                  </a:schemeClr>
                </a:solidFill>
              </a:rPr>
              <a:t>a. Corte Cilíndrico de 4 Secciones</a:t>
            </a: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3122608"/>
            <a:ext cx="5259992"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Es de aplicación más sencillo de replanteo y ejecución.</a:t>
            </a:r>
          </a:p>
          <a:p>
            <a:pPr marL="285750" indent="-285750" algn="just">
              <a:buFont typeface="Arial" panose="020B0604020202020204" pitchFamily="34" charset="0"/>
              <a:buChar char="•"/>
            </a:pPr>
            <a:r>
              <a:rPr lang="es-PE" dirty="0"/>
              <a:t>Avance de 95% al 100%  que depende del diámetro de taladros de alivio y desviación de </a:t>
            </a:r>
            <a:r>
              <a:rPr lang="es-PE"/>
              <a:t>los taladros cargados.</a:t>
            </a:r>
            <a:endParaRPr lang="es-PE" dirty="0"/>
          </a:p>
        </p:txBody>
      </p:sp>
      <p:sp>
        <p:nvSpPr>
          <p:cNvPr id="8" name="CuadroTexto 7">
            <a:extLst>
              <a:ext uri="{FF2B5EF4-FFF2-40B4-BE49-F238E27FC236}">
                <a16:creationId xmlns:a16="http://schemas.microsoft.com/office/drawing/2014/main" id="{08549E40-E85C-40BE-B02C-496384FE89B0}"/>
              </a:ext>
            </a:extLst>
          </p:cNvPr>
          <p:cNvSpPr txBox="1"/>
          <p:nvPr/>
        </p:nvSpPr>
        <p:spPr>
          <a:xfrm>
            <a:off x="838201" y="2611858"/>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923330"/>
          </a:xfrm>
          <a:prstGeom prst="rect">
            <a:avLst/>
          </a:prstGeom>
          <a:noFill/>
        </p:spPr>
        <p:txBody>
          <a:bodyPr wrap="square">
            <a:spAutoFit/>
          </a:bodyPr>
          <a:lstStyle/>
          <a:p>
            <a:pPr marL="285750" indent="-285750" algn="just">
              <a:buFont typeface="Arial" panose="020B0604020202020204" pitchFamily="34" charset="0"/>
              <a:buChar char="•"/>
            </a:pPr>
            <a:r>
              <a:rPr lang="es-PE" dirty="0"/>
              <a:t>Al no mantenerse el paralelismo genera tiros cortados.</a:t>
            </a:r>
          </a:p>
          <a:p>
            <a:pPr marL="285750" indent="-285750" algn="just">
              <a:buFont typeface="Arial" panose="020B0604020202020204" pitchFamily="34" charset="0"/>
              <a:buChar char="•"/>
            </a:pPr>
            <a:endParaRPr lang="es-PE" dirty="0"/>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1477328"/>
          </a:xfrm>
          <a:prstGeom prst="rect">
            <a:avLst/>
          </a:prstGeom>
          <a:noFill/>
        </p:spPr>
        <p:txBody>
          <a:bodyPr wrap="square">
            <a:spAutoFit/>
          </a:bodyPr>
          <a:lstStyle/>
          <a:p>
            <a:pPr algn="just"/>
            <a:r>
              <a:rPr lang="es-PE" dirty="0"/>
              <a:t>Este tipo de corte mantiene similares distribuciones que el corte quemado, pero con la diferencia que influye uno o más taladros centrales vacíos de mayor diámetro que el resto, lo que facilita la creación de la cavidad cilíndrica.</a:t>
            </a:r>
          </a:p>
        </p:txBody>
      </p:sp>
      <p:pic>
        <p:nvPicPr>
          <p:cNvPr id="4" name="Imagen 3">
            <a:extLst>
              <a:ext uri="{FF2B5EF4-FFF2-40B4-BE49-F238E27FC236}">
                <a16:creationId xmlns:a16="http://schemas.microsoft.com/office/drawing/2014/main" id="{82E9083E-0859-4919-B14A-4F769E636164}"/>
              </a:ext>
            </a:extLst>
          </p:cNvPr>
          <p:cNvPicPr>
            <a:picLocks noChangeAspect="1"/>
          </p:cNvPicPr>
          <p:nvPr/>
        </p:nvPicPr>
        <p:blipFill>
          <a:blip r:embed="rId2"/>
          <a:stretch>
            <a:fillRect/>
          </a:stretch>
        </p:blipFill>
        <p:spPr>
          <a:xfrm>
            <a:off x="6992471" y="1321040"/>
            <a:ext cx="4452231" cy="4452231"/>
          </a:xfrm>
          <a:prstGeom prst="rect">
            <a:avLst/>
          </a:prstGeom>
        </p:spPr>
      </p:pic>
    </p:spTree>
    <p:extLst>
      <p:ext uri="{BB962C8B-B14F-4D97-AF65-F5344CB8AC3E}">
        <p14:creationId xmlns:p14="http://schemas.microsoft.com/office/powerpoint/2010/main" val="3112300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6154270" cy="585133"/>
          </a:xfrm>
        </p:spPr>
        <p:txBody>
          <a:bodyPr>
            <a:normAutofit/>
          </a:bodyPr>
          <a:lstStyle/>
          <a:p>
            <a:r>
              <a:rPr lang="es-PE" sz="3000" b="1" dirty="0">
                <a:solidFill>
                  <a:schemeClr val="accent6">
                    <a:lumMod val="75000"/>
                  </a:schemeClr>
                </a:solidFill>
              </a:rPr>
              <a:t>b. Corte Cilíndrico de doble espiral</a:t>
            </a: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2690336"/>
            <a:ext cx="5259992" cy="1754326"/>
          </a:xfrm>
          <a:prstGeom prst="rect">
            <a:avLst/>
          </a:prstGeom>
          <a:noFill/>
        </p:spPr>
        <p:txBody>
          <a:bodyPr wrap="square">
            <a:spAutoFit/>
          </a:bodyPr>
          <a:lstStyle/>
          <a:p>
            <a:pPr marL="285750" indent="-285750" algn="just">
              <a:buFont typeface="Arial" panose="020B0604020202020204" pitchFamily="34" charset="0"/>
              <a:buChar char="•"/>
            </a:pPr>
            <a:r>
              <a:rPr lang="es-PE" dirty="0"/>
              <a:t>El perforista no se preocupa de los espacios centímetros.</a:t>
            </a:r>
          </a:p>
          <a:p>
            <a:pPr marL="285750" indent="-285750" algn="just">
              <a:buFont typeface="Arial" panose="020B0604020202020204" pitchFamily="34" charset="0"/>
              <a:buChar char="•"/>
            </a:pPr>
            <a:r>
              <a:rPr lang="es-PE" dirty="0"/>
              <a:t>Avance de hasta 95% que depende del diámetro de taladros de alivio y desviación de los taladros cargados.</a:t>
            </a:r>
          </a:p>
          <a:p>
            <a:pPr marL="285750" indent="-285750" algn="just">
              <a:buFont typeface="Arial" panose="020B0604020202020204" pitchFamily="34" charset="0"/>
              <a:buChar char="•"/>
            </a:pPr>
            <a:endParaRPr lang="es-PE" dirty="0"/>
          </a:p>
        </p:txBody>
      </p:sp>
      <p:sp>
        <p:nvSpPr>
          <p:cNvPr id="8" name="CuadroTexto 7">
            <a:extLst>
              <a:ext uri="{FF2B5EF4-FFF2-40B4-BE49-F238E27FC236}">
                <a16:creationId xmlns:a16="http://schemas.microsoft.com/office/drawing/2014/main" id="{08549E40-E85C-40BE-B02C-496384FE89B0}"/>
              </a:ext>
            </a:extLst>
          </p:cNvPr>
          <p:cNvSpPr txBox="1"/>
          <p:nvPr/>
        </p:nvSpPr>
        <p:spPr>
          <a:xfrm>
            <a:off x="797885" y="2150193"/>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923330"/>
          </a:xfrm>
          <a:prstGeom prst="rect">
            <a:avLst/>
          </a:prstGeom>
          <a:noFill/>
        </p:spPr>
        <p:txBody>
          <a:bodyPr wrap="square">
            <a:spAutoFit/>
          </a:bodyPr>
          <a:lstStyle/>
          <a:p>
            <a:pPr marL="285750" indent="-285750" algn="just">
              <a:buFont typeface="Arial" panose="020B0604020202020204" pitchFamily="34" charset="0"/>
              <a:buChar char="•"/>
            </a:pPr>
            <a:r>
              <a:rPr lang="es-PE" dirty="0"/>
              <a:t>Al no mantenerse el paralelismo genera tiros soplados generalmente.</a:t>
            </a:r>
          </a:p>
          <a:p>
            <a:pPr marL="285750" indent="-285750" algn="just">
              <a:buFont typeface="Arial" panose="020B0604020202020204" pitchFamily="34" charset="0"/>
              <a:buChar char="•"/>
            </a:pPr>
            <a:endParaRPr lang="es-PE" dirty="0"/>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923330"/>
          </a:xfrm>
          <a:prstGeom prst="rect">
            <a:avLst/>
          </a:prstGeom>
          <a:noFill/>
        </p:spPr>
        <p:txBody>
          <a:bodyPr wrap="square">
            <a:spAutoFit/>
          </a:bodyPr>
          <a:lstStyle/>
          <a:p>
            <a:pPr algn="just"/>
            <a:r>
              <a:rPr lang="es-PE" dirty="0"/>
              <a:t>Se perfora un barreno central con un diámetro entre 75 y 200 mm que es circunvalado por los barrenos más pequeños cargados y dispuestos en espiral.</a:t>
            </a:r>
          </a:p>
        </p:txBody>
      </p:sp>
      <p:pic>
        <p:nvPicPr>
          <p:cNvPr id="5" name="Imagen 4">
            <a:extLst>
              <a:ext uri="{FF2B5EF4-FFF2-40B4-BE49-F238E27FC236}">
                <a16:creationId xmlns:a16="http://schemas.microsoft.com/office/drawing/2014/main" id="{0072DE76-D804-43EA-A223-9838402DA85E}"/>
              </a:ext>
            </a:extLst>
          </p:cNvPr>
          <p:cNvPicPr>
            <a:picLocks noChangeAspect="1"/>
          </p:cNvPicPr>
          <p:nvPr/>
        </p:nvPicPr>
        <p:blipFill>
          <a:blip r:embed="rId2"/>
          <a:stretch>
            <a:fillRect/>
          </a:stretch>
        </p:blipFill>
        <p:spPr>
          <a:xfrm>
            <a:off x="7384500" y="1436447"/>
            <a:ext cx="3675487" cy="4928494"/>
          </a:xfrm>
          <a:prstGeom prst="rect">
            <a:avLst/>
          </a:prstGeom>
        </p:spPr>
      </p:pic>
    </p:spTree>
    <p:extLst>
      <p:ext uri="{BB962C8B-B14F-4D97-AF65-F5344CB8AC3E}">
        <p14:creationId xmlns:p14="http://schemas.microsoft.com/office/powerpoint/2010/main" val="1393920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6154270" cy="585133"/>
          </a:xfrm>
        </p:spPr>
        <p:txBody>
          <a:bodyPr>
            <a:normAutofit/>
          </a:bodyPr>
          <a:lstStyle/>
          <a:p>
            <a:r>
              <a:rPr lang="es-PE" sz="3000" b="1" dirty="0">
                <a:solidFill>
                  <a:schemeClr val="accent6">
                    <a:lumMod val="75000"/>
                  </a:schemeClr>
                </a:solidFill>
              </a:rPr>
              <a:t>c. Corte Cilíndrico de </a:t>
            </a:r>
            <a:r>
              <a:rPr lang="es-PE" sz="3000" b="1" dirty="0" err="1">
                <a:solidFill>
                  <a:schemeClr val="accent6">
                    <a:lumMod val="75000"/>
                  </a:schemeClr>
                </a:solidFill>
              </a:rPr>
              <a:t>Coromant</a:t>
            </a:r>
            <a:endParaRPr lang="es-PE" sz="3000" b="1" dirty="0">
              <a:solidFill>
                <a:schemeClr val="accent6">
                  <a:lumMod val="75000"/>
                </a:schemeClr>
              </a:solidFill>
            </a:endParaRP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2690336"/>
            <a:ext cx="5259992" cy="1477328"/>
          </a:xfrm>
          <a:prstGeom prst="rect">
            <a:avLst/>
          </a:prstGeom>
          <a:noFill/>
        </p:spPr>
        <p:txBody>
          <a:bodyPr wrap="square">
            <a:spAutoFit/>
          </a:bodyPr>
          <a:lstStyle/>
          <a:p>
            <a:pPr marL="285750" indent="-285750" algn="just">
              <a:buFont typeface="Arial" panose="020B0604020202020204" pitchFamily="34" charset="0"/>
              <a:buChar char="•"/>
            </a:pPr>
            <a:r>
              <a:rPr lang="es-PE" dirty="0"/>
              <a:t>Mejor cara libre para los taladros iniciales</a:t>
            </a:r>
          </a:p>
          <a:p>
            <a:pPr marL="285750" indent="-285750" algn="just">
              <a:buFont typeface="Arial" panose="020B0604020202020204" pitchFamily="34" charset="0"/>
              <a:buChar char="•"/>
            </a:pPr>
            <a:r>
              <a:rPr lang="es-PE" dirty="0"/>
              <a:t>Avance de hasta 95% que depende del diámetro de taladros de alivio y desviación de los taladros cargados.</a:t>
            </a:r>
          </a:p>
          <a:p>
            <a:pPr marL="285750" indent="-285750" algn="just">
              <a:buFont typeface="Arial" panose="020B0604020202020204" pitchFamily="34" charset="0"/>
              <a:buChar char="•"/>
            </a:pPr>
            <a:endParaRPr lang="es-PE" dirty="0"/>
          </a:p>
        </p:txBody>
      </p:sp>
      <p:sp>
        <p:nvSpPr>
          <p:cNvPr id="8" name="CuadroTexto 7">
            <a:extLst>
              <a:ext uri="{FF2B5EF4-FFF2-40B4-BE49-F238E27FC236}">
                <a16:creationId xmlns:a16="http://schemas.microsoft.com/office/drawing/2014/main" id="{08549E40-E85C-40BE-B02C-496384FE89B0}"/>
              </a:ext>
            </a:extLst>
          </p:cNvPr>
          <p:cNvSpPr txBox="1"/>
          <p:nvPr/>
        </p:nvSpPr>
        <p:spPr>
          <a:xfrm>
            <a:off x="797885" y="2150193"/>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1754326"/>
          </a:xfrm>
          <a:prstGeom prst="rect">
            <a:avLst/>
          </a:prstGeom>
          <a:noFill/>
        </p:spPr>
        <p:txBody>
          <a:bodyPr wrap="square">
            <a:spAutoFit/>
          </a:bodyPr>
          <a:lstStyle/>
          <a:p>
            <a:pPr marL="285750" indent="-285750" algn="just">
              <a:buFont typeface="Arial" panose="020B0604020202020204" pitchFamily="34" charset="0"/>
              <a:buChar char="•"/>
            </a:pPr>
            <a:r>
              <a:rPr lang="es-PE" dirty="0"/>
              <a:t>Se utiliza una plantilla de perforación para taladrar los dos barrenos anteriores y los restantes del arranque.</a:t>
            </a:r>
          </a:p>
          <a:p>
            <a:pPr marL="285750" indent="-285750" algn="just">
              <a:buFont typeface="Arial" panose="020B0604020202020204" pitchFamily="34" charset="0"/>
              <a:buChar char="•"/>
            </a:pPr>
            <a:r>
              <a:rPr lang="es-PE" dirty="0"/>
              <a:t>Posible atasco del barreno al comunicar el taladro de alivio</a:t>
            </a:r>
          </a:p>
          <a:p>
            <a:pPr marL="285750" indent="-285750" algn="just">
              <a:buFont typeface="Arial" panose="020B0604020202020204" pitchFamily="34" charset="0"/>
              <a:buChar char="•"/>
            </a:pPr>
            <a:endParaRPr lang="es-PE" dirty="0"/>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923330"/>
          </a:xfrm>
          <a:prstGeom prst="rect">
            <a:avLst/>
          </a:prstGeom>
          <a:noFill/>
        </p:spPr>
        <p:txBody>
          <a:bodyPr wrap="square">
            <a:spAutoFit/>
          </a:bodyPr>
          <a:lstStyle/>
          <a:p>
            <a:pPr algn="just"/>
            <a:r>
              <a:rPr lang="es-PE" dirty="0"/>
              <a:t>Consiste en la perforación de dos barrenos secantes de igual diámetro (57 mm), que constituyen el hueco libre en forma de «8» para las primeras cargas.</a:t>
            </a:r>
          </a:p>
        </p:txBody>
      </p:sp>
      <p:pic>
        <p:nvPicPr>
          <p:cNvPr id="4" name="Imagen 3">
            <a:extLst>
              <a:ext uri="{FF2B5EF4-FFF2-40B4-BE49-F238E27FC236}">
                <a16:creationId xmlns:a16="http://schemas.microsoft.com/office/drawing/2014/main" id="{AB6BDD5E-5BC3-4A68-B6B3-B6DD62775DF6}"/>
              </a:ext>
            </a:extLst>
          </p:cNvPr>
          <p:cNvPicPr>
            <a:picLocks noChangeAspect="1"/>
          </p:cNvPicPr>
          <p:nvPr/>
        </p:nvPicPr>
        <p:blipFill>
          <a:blip r:embed="rId2"/>
          <a:stretch>
            <a:fillRect/>
          </a:stretch>
        </p:blipFill>
        <p:spPr>
          <a:xfrm>
            <a:off x="7712306" y="1677768"/>
            <a:ext cx="3314282" cy="4661676"/>
          </a:xfrm>
          <a:prstGeom prst="rect">
            <a:avLst/>
          </a:prstGeom>
        </p:spPr>
      </p:pic>
    </p:spTree>
    <p:extLst>
      <p:ext uri="{BB962C8B-B14F-4D97-AF65-F5344CB8AC3E}">
        <p14:creationId xmlns:p14="http://schemas.microsoft.com/office/powerpoint/2010/main" val="1115766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4C367-F6A9-4FEF-83AF-1C278FBCA4E6}"/>
              </a:ext>
            </a:extLst>
          </p:cNvPr>
          <p:cNvSpPr>
            <a:spLocks noGrp="1"/>
          </p:cNvSpPr>
          <p:nvPr>
            <p:ph type="title"/>
          </p:nvPr>
        </p:nvSpPr>
        <p:spPr>
          <a:xfrm>
            <a:off x="838201" y="364830"/>
            <a:ext cx="6154270" cy="585133"/>
          </a:xfrm>
        </p:spPr>
        <p:txBody>
          <a:bodyPr>
            <a:normAutofit/>
          </a:bodyPr>
          <a:lstStyle/>
          <a:p>
            <a:r>
              <a:rPr lang="es-PE" sz="3000" b="1" dirty="0">
                <a:solidFill>
                  <a:schemeClr val="accent6">
                    <a:lumMod val="75000"/>
                  </a:schemeClr>
                </a:solidFill>
              </a:rPr>
              <a:t>d. Corte Cilíndrico de </a:t>
            </a:r>
            <a:r>
              <a:rPr lang="es-PE" sz="3000" b="1" dirty="0" err="1">
                <a:solidFill>
                  <a:schemeClr val="accent6">
                    <a:lumMod val="75000"/>
                  </a:schemeClr>
                </a:solidFill>
              </a:rPr>
              <a:t>Fagersta</a:t>
            </a:r>
            <a:endParaRPr lang="es-PE" sz="3000" b="1" dirty="0">
              <a:solidFill>
                <a:schemeClr val="accent6">
                  <a:lumMod val="75000"/>
                </a:schemeClr>
              </a:solidFill>
            </a:endParaRPr>
          </a:p>
        </p:txBody>
      </p:sp>
      <p:sp>
        <p:nvSpPr>
          <p:cNvPr id="7" name="CuadroTexto 6">
            <a:extLst>
              <a:ext uri="{FF2B5EF4-FFF2-40B4-BE49-F238E27FC236}">
                <a16:creationId xmlns:a16="http://schemas.microsoft.com/office/drawing/2014/main" id="{744DDE6B-4CC8-480E-BE48-B7B430B07A63}"/>
              </a:ext>
            </a:extLst>
          </p:cNvPr>
          <p:cNvSpPr txBox="1"/>
          <p:nvPr/>
        </p:nvSpPr>
        <p:spPr>
          <a:xfrm>
            <a:off x="567067" y="2690336"/>
            <a:ext cx="5259992" cy="923330"/>
          </a:xfrm>
          <a:prstGeom prst="rect">
            <a:avLst/>
          </a:prstGeom>
          <a:noFill/>
        </p:spPr>
        <p:txBody>
          <a:bodyPr wrap="square">
            <a:spAutoFit/>
          </a:bodyPr>
          <a:lstStyle/>
          <a:p>
            <a:pPr marL="285750" indent="-285750" algn="just">
              <a:buFont typeface="Arial" panose="020B0604020202020204" pitchFamily="34" charset="0"/>
              <a:buChar char="•"/>
            </a:pPr>
            <a:r>
              <a:rPr lang="es-PE" dirty="0"/>
              <a:t>Aplicable para seccione pequeñas.</a:t>
            </a:r>
          </a:p>
          <a:p>
            <a:pPr marL="285750" indent="-285750" algn="just">
              <a:buFont typeface="Arial" panose="020B0604020202020204" pitchFamily="34" charset="0"/>
              <a:buChar char="•"/>
            </a:pPr>
            <a:r>
              <a:rPr lang="es-PE" dirty="0"/>
              <a:t>Aplicable para perforaciones manuales</a:t>
            </a:r>
          </a:p>
          <a:p>
            <a:pPr marL="285750" indent="-285750" algn="just">
              <a:buFont typeface="Arial" panose="020B0604020202020204" pitchFamily="34" charset="0"/>
              <a:buChar char="•"/>
            </a:pPr>
            <a:endParaRPr lang="es-PE" dirty="0"/>
          </a:p>
        </p:txBody>
      </p:sp>
      <p:sp>
        <p:nvSpPr>
          <p:cNvPr id="8" name="CuadroTexto 7">
            <a:extLst>
              <a:ext uri="{FF2B5EF4-FFF2-40B4-BE49-F238E27FC236}">
                <a16:creationId xmlns:a16="http://schemas.microsoft.com/office/drawing/2014/main" id="{08549E40-E85C-40BE-B02C-496384FE89B0}"/>
              </a:ext>
            </a:extLst>
          </p:cNvPr>
          <p:cNvSpPr txBox="1"/>
          <p:nvPr/>
        </p:nvSpPr>
        <p:spPr>
          <a:xfrm>
            <a:off x="797885" y="2150193"/>
            <a:ext cx="4240311" cy="461665"/>
          </a:xfrm>
          <a:prstGeom prst="rect">
            <a:avLst/>
          </a:prstGeom>
          <a:noFill/>
        </p:spPr>
        <p:txBody>
          <a:bodyPr wrap="square">
            <a:spAutoFit/>
          </a:bodyPr>
          <a:lstStyle/>
          <a:p>
            <a:r>
              <a:rPr lang="es-ES" sz="2400" b="1" dirty="0">
                <a:solidFill>
                  <a:schemeClr val="accent6">
                    <a:lumMod val="75000"/>
                  </a:schemeClr>
                </a:solidFill>
              </a:rPr>
              <a:t>VENTAJAS</a:t>
            </a:r>
            <a:endParaRPr lang="es-PE" sz="2400" b="1" dirty="0">
              <a:solidFill>
                <a:schemeClr val="accent6">
                  <a:lumMod val="75000"/>
                </a:schemeClr>
              </a:solidFill>
            </a:endParaRPr>
          </a:p>
        </p:txBody>
      </p:sp>
      <p:sp>
        <p:nvSpPr>
          <p:cNvPr id="9" name="CuadroTexto 8">
            <a:extLst>
              <a:ext uri="{FF2B5EF4-FFF2-40B4-BE49-F238E27FC236}">
                <a16:creationId xmlns:a16="http://schemas.microsoft.com/office/drawing/2014/main" id="{C6679A69-82CF-44E9-A954-B3AA97D5B588}"/>
              </a:ext>
            </a:extLst>
          </p:cNvPr>
          <p:cNvSpPr txBox="1"/>
          <p:nvPr/>
        </p:nvSpPr>
        <p:spPr>
          <a:xfrm>
            <a:off x="797885" y="4801327"/>
            <a:ext cx="4240311" cy="461665"/>
          </a:xfrm>
          <a:prstGeom prst="rect">
            <a:avLst/>
          </a:prstGeom>
          <a:noFill/>
        </p:spPr>
        <p:txBody>
          <a:bodyPr wrap="square">
            <a:spAutoFit/>
          </a:bodyPr>
          <a:lstStyle/>
          <a:p>
            <a:r>
              <a:rPr lang="es-ES" sz="2400" b="1" dirty="0">
                <a:solidFill>
                  <a:schemeClr val="accent6">
                    <a:lumMod val="75000"/>
                  </a:schemeClr>
                </a:solidFill>
              </a:rPr>
              <a:t>DESVENTAJAS</a:t>
            </a:r>
            <a:endParaRPr lang="es-PE" sz="2400" b="1" dirty="0">
              <a:solidFill>
                <a:schemeClr val="accent6">
                  <a:lumMod val="75000"/>
                </a:schemeClr>
              </a:solidFill>
            </a:endParaRPr>
          </a:p>
        </p:txBody>
      </p:sp>
      <p:sp>
        <p:nvSpPr>
          <p:cNvPr id="10" name="CuadroTexto 9">
            <a:extLst>
              <a:ext uri="{FF2B5EF4-FFF2-40B4-BE49-F238E27FC236}">
                <a16:creationId xmlns:a16="http://schemas.microsoft.com/office/drawing/2014/main" id="{C2AE6893-9C57-4A76-A96A-7EA2C8F4E483}"/>
              </a:ext>
            </a:extLst>
          </p:cNvPr>
          <p:cNvSpPr txBox="1"/>
          <p:nvPr/>
        </p:nvSpPr>
        <p:spPr>
          <a:xfrm>
            <a:off x="416877" y="5292841"/>
            <a:ext cx="5259991" cy="369332"/>
          </a:xfrm>
          <a:prstGeom prst="rect">
            <a:avLst/>
          </a:prstGeom>
          <a:noFill/>
        </p:spPr>
        <p:txBody>
          <a:bodyPr wrap="square">
            <a:spAutoFit/>
          </a:bodyPr>
          <a:lstStyle/>
          <a:p>
            <a:pPr marL="285750" indent="-285750" algn="just">
              <a:buFont typeface="Arial" panose="020B0604020202020204" pitchFamily="34" charset="0"/>
              <a:buChar char="•"/>
            </a:pPr>
            <a:r>
              <a:rPr lang="es-PE" dirty="0"/>
              <a:t>No aplicable para equipos Jumbos </a:t>
            </a:r>
          </a:p>
        </p:txBody>
      </p:sp>
      <p:sp>
        <p:nvSpPr>
          <p:cNvPr id="12" name="CuadroTexto 11">
            <a:extLst>
              <a:ext uri="{FF2B5EF4-FFF2-40B4-BE49-F238E27FC236}">
                <a16:creationId xmlns:a16="http://schemas.microsoft.com/office/drawing/2014/main" id="{CA3045DF-0740-4438-9BD8-27257226FC79}"/>
              </a:ext>
            </a:extLst>
          </p:cNvPr>
          <p:cNvSpPr txBox="1"/>
          <p:nvPr/>
        </p:nvSpPr>
        <p:spPr>
          <a:xfrm>
            <a:off x="567067" y="857532"/>
            <a:ext cx="5399010" cy="923330"/>
          </a:xfrm>
          <a:prstGeom prst="rect">
            <a:avLst/>
          </a:prstGeom>
          <a:noFill/>
        </p:spPr>
        <p:txBody>
          <a:bodyPr wrap="square">
            <a:spAutoFit/>
          </a:bodyPr>
          <a:lstStyle/>
          <a:p>
            <a:pPr algn="just"/>
            <a:r>
              <a:rPr lang="es-PE" dirty="0"/>
              <a:t>Se perfora un barreno central de 64 </a:t>
            </a:r>
            <a:r>
              <a:rPr lang="es-PE" dirty="0" err="1"/>
              <a:t>ó</a:t>
            </a:r>
            <a:r>
              <a:rPr lang="es-PE" dirty="0"/>
              <a:t> 76 mm de diámetro y el resto de los barrenos cargados más pequeños.</a:t>
            </a:r>
          </a:p>
        </p:txBody>
      </p:sp>
      <p:pic>
        <p:nvPicPr>
          <p:cNvPr id="5" name="Imagen 4">
            <a:extLst>
              <a:ext uri="{FF2B5EF4-FFF2-40B4-BE49-F238E27FC236}">
                <a16:creationId xmlns:a16="http://schemas.microsoft.com/office/drawing/2014/main" id="{76334F8E-961D-4D35-8055-11F799F0FAE9}"/>
              </a:ext>
            </a:extLst>
          </p:cNvPr>
          <p:cNvPicPr>
            <a:picLocks noChangeAspect="1"/>
          </p:cNvPicPr>
          <p:nvPr/>
        </p:nvPicPr>
        <p:blipFill>
          <a:blip r:embed="rId2"/>
          <a:stretch>
            <a:fillRect/>
          </a:stretch>
        </p:blipFill>
        <p:spPr>
          <a:xfrm>
            <a:off x="7498858" y="1566228"/>
            <a:ext cx="3527729" cy="4730365"/>
          </a:xfrm>
          <a:prstGeom prst="rect">
            <a:avLst/>
          </a:prstGeom>
        </p:spPr>
      </p:pic>
    </p:spTree>
    <p:extLst>
      <p:ext uri="{BB962C8B-B14F-4D97-AF65-F5344CB8AC3E}">
        <p14:creationId xmlns:p14="http://schemas.microsoft.com/office/powerpoint/2010/main" val="169468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E538DE-616B-43AD-B193-6BC2899F60F0}"/>
              </a:ext>
            </a:extLst>
          </p:cNvPr>
          <p:cNvSpPr>
            <a:spLocks noGrp="1"/>
          </p:cNvSpPr>
          <p:nvPr>
            <p:ph type="title"/>
          </p:nvPr>
        </p:nvSpPr>
        <p:spPr>
          <a:xfrm>
            <a:off x="838200" y="365125"/>
            <a:ext cx="7579659" cy="495487"/>
          </a:xfrm>
        </p:spPr>
        <p:txBody>
          <a:bodyPr>
            <a:normAutofit fontScale="90000"/>
          </a:bodyPr>
          <a:lstStyle/>
          <a:p>
            <a:r>
              <a:rPr lang="es-PE" dirty="0"/>
              <a:t>INDICE</a:t>
            </a:r>
          </a:p>
        </p:txBody>
      </p:sp>
      <p:sp>
        <p:nvSpPr>
          <p:cNvPr id="3" name="Marcador de contenido 2">
            <a:extLst>
              <a:ext uri="{FF2B5EF4-FFF2-40B4-BE49-F238E27FC236}">
                <a16:creationId xmlns:a16="http://schemas.microsoft.com/office/drawing/2014/main" id="{2A92CEDD-B011-4149-92C1-495543CD25B0}"/>
              </a:ext>
            </a:extLst>
          </p:cNvPr>
          <p:cNvSpPr>
            <a:spLocks noGrp="1"/>
          </p:cNvSpPr>
          <p:nvPr>
            <p:ph sz="half" idx="1"/>
          </p:nvPr>
        </p:nvSpPr>
        <p:spPr>
          <a:xfrm>
            <a:off x="838200" y="1825625"/>
            <a:ext cx="9955306" cy="4351338"/>
          </a:xfrm>
        </p:spPr>
        <p:txBody>
          <a:bodyPr/>
          <a:lstStyle/>
          <a:p>
            <a:r>
              <a:rPr lang="es-PE" dirty="0"/>
              <a:t>Técnicas Avanzadas de Perforación en Minas Subterráneas. </a:t>
            </a:r>
          </a:p>
          <a:p>
            <a:r>
              <a:rPr lang="es-PE" dirty="0"/>
              <a:t>Diseño de Túneles y Galerías Subterráneas. </a:t>
            </a:r>
          </a:p>
          <a:p>
            <a:r>
              <a:rPr lang="es-PE" dirty="0"/>
              <a:t>Selección de Explosivos y Accesorios para Minería Subterránea.</a:t>
            </a:r>
          </a:p>
          <a:p>
            <a:r>
              <a:rPr lang="es-PE" dirty="0"/>
              <a:t> Enfoque en la Seguridad de Perforación y Voladura Subterránea.</a:t>
            </a:r>
          </a:p>
        </p:txBody>
      </p:sp>
    </p:spTree>
    <p:extLst>
      <p:ext uri="{BB962C8B-B14F-4D97-AF65-F5344CB8AC3E}">
        <p14:creationId xmlns:p14="http://schemas.microsoft.com/office/powerpoint/2010/main" val="2768760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626763" y="1981959"/>
            <a:ext cx="2858383"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1. </a:t>
            </a:r>
            <a:r>
              <a:rPr lang="en-US" altLang="es-PE" b="1" dirty="0" err="1">
                <a:solidFill>
                  <a:schemeClr val="accent2"/>
                </a:solidFill>
                <a:latin typeface="Arial" panose="020B0604020202020204" pitchFamily="34" charset="0"/>
              </a:rPr>
              <a:t>Avance</a:t>
            </a:r>
            <a:r>
              <a:rPr lang="en-US" altLang="es-PE" b="1" dirty="0">
                <a:solidFill>
                  <a:schemeClr val="accent2"/>
                </a:solidFill>
                <a:latin typeface="Arial" panose="020B0604020202020204" pitchFamily="34" charset="0"/>
              </a:rPr>
              <a:t> por </a:t>
            </a:r>
            <a:r>
              <a:rPr lang="en-US" altLang="es-PE" b="1" dirty="0" err="1">
                <a:solidFill>
                  <a:schemeClr val="accent2"/>
                </a:solidFill>
                <a:latin typeface="Arial" panose="020B0604020202020204" pitchFamily="34" charset="0"/>
              </a:rPr>
              <a:t>disparo</a:t>
            </a:r>
            <a:r>
              <a:rPr lang="en-US" altLang="es-PE" b="1" dirty="0">
                <a:solidFill>
                  <a:schemeClr val="accent2"/>
                </a:solidFill>
                <a:latin typeface="Arial" panose="020B0604020202020204" pitchFamily="34" charset="0"/>
              </a:rPr>
              <a:t> </a:t>
            </a:r>
            <a:endParaRPr lang="es-PE" dirty="0"/>
          </a:p>
        </p:txBody>
      </p:sp>
      <p:sp>
        <p:nvSpPr>
          <p:cNvPr id="15" name="Text Box 3">
            <a:extLst>
              <a:ext uri="{FF2B5EF4-FFF2-40B4-BE49-F238E27FC236}">
                <a16:creationId xmlns:a16="http://schemas.microsoft.com/office/drawing/2014/main" id="{2E0813E2-A0A8-4B41-A6A3-056107371218}"/>
              </a:ext>
            </a:extLst>
          </p:cNvPr>
          <p:cNvSpPr txBox="1">
            <a:spLocks noChangeArrowheads="1"/>
          </p:cNvSpPr>
          <p:nvPr/>
        </p:nvSpPr>
        <p:spPr bwMode="auto">
          <a:xfrm>
            <a:off x="1641184" y="3603158"/>
            <a:ext cx="2520950" cy="707886"/>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sz="4000" b="1" i="1" dirty="0">
                <a:solidFill>
                  <a:srgbClr val="000000"/>
                </a:solidFill>
                <a:latin typeface="Times" panose="02020603050405020304" pitchFamily="18" charset="0"/>
              </a:rPr>
              <a:t>A = 95%L</a:t>
            </a:r>
          </a:p>
        </p:txBody>
      </p:sp>
      <p:sp>
        <p:nvSpPr>
          <p:cNvPr id="17" name="CuadroTexto 16">
            <a:extLst>
              <a:ext uri="{FF2B5EF4-FFF2-40B4-BE49-F238E27FC236}">
                <a16:creationId xmlns:a16="http://schemas.microsoft.com/office/drawing/2014/main" id="{F8E1938C-52BF-4466-836F-19BFAE048DE5}"/>
              </a:ext>
            </a:extLst>
          </p:cNvPr>
          <p:cNvSpPr txBox="1"/>
          <p:nvPr/>
        </p:nvSpPr>
        <p:spPr>
          <a:xfrm>
            <a:off x="700671" y="2392443"/>
            <a:ext cx="5568951" cy="1077218"/>
          </a:xfrm>
          <a:prstGeom prst="rect">
            <a:avLst/>
          </a:prstGeom>
          <a:noFill/>
        </p:spPr>
        <p:txBody>
          <a:bodyPr wrap="square">
            <a:spAutoFit/>
          </a:bodyPr>
          <a:lstStyle/>
          <a:p>
            <a:pPr algn="just"/>
            <a:r>
              <a:rPr lang="es-PE" sz="1600" dirty="0">
                <a:latin typeface="Arial" panose="020B0604020202020204" pitchFamily="34" charset="0"/>
                <a:cs typeface="Arial" panose="020B0604020202020204" pitchFamily="34" charset="0"/>
              </a:rPr>
              <a:t>El avance por disparado está limitado por el diámetro del taladro de alivio y la desviación de los taladros cargados. </a:t>
            </a:r>
          </a:p>
          <a:p>
            <a:pPr algn="just"/>
            <a:r>
              <a:rPr lang="es-PE" sz="1600" dirty="0">
                <a:latin typeface="Arial" panose="020B0604020202020204" pitchFamily="34" charset="0"/>
                <a:cs typeface="Arial" panose="020B0604020202020204" pitchFamily="34" charset="0"/>
              </a:rPr>
              <a:t>Si la desviación de los taladros no excede el 2% se estima como:</a:t>
            </a:r>
          </a:p>
        </p:txBody>
      </p:sp>
      <p:sp>
        <p:nvSpPr>
          <p:cNvPr id="19" name="CuadroTexto 18">
            <a:extLst>
              <a:ext uri="{FF2B5EF4-FFF2-40B4-BE49-F238E27FC236}">
                <a16:creationId xmlns:a16="http://schemas.microsoft.com/office/drawing/2014/main" id="{0093D4FE-D7A8-439E-94D0-9D1D113DC9A6}"/>
              </a:ext>
            </a:extLst>
          </p:cNvPr>
          <p:cNvSpPr txBox="1"/>
          <p:nvPr/>
        </p:nvSpPr>
        <p:spPr>
          <a:xfrm>
            <a:off x="831849" y="4361893"/>
            <a:ext cx="6096000" cy="1200329"/>
          </a:xfrm>
          <a:prstGeom prst="rect">
            <a:avLst/>
          </a:prstGeom>
          <a:noFill/>
        </p:spPr>
        <p:txBody>
          <a:bodyPr wrap="square">
            <a:spAutoFit/>
          </a:bodyPr>
          <a:lstStyle/>
          <a:p>
            <a:r>
              <a:rPr lang="es-PE" dirty="0"/>
              <a:t>Donde:</a:t>
            </a:r>
          </a:p>
          <a:p>
            <a:r>
              <a:rPr lang="es-PE" dirty="0"/>
              <a:t>A: avance por disparo (m)</a:t>
            </a:r>
          </a:p>
          <a:p>
            <a:r>
              <a:rPr lang="es-PE" dirty="0"/>
              <a:t>L: longitud de barreno (m).</a:t>
            </a:r>
          </a:p>
          <a:p>
            <a:r>
              <a:rPr lang="en-US" altLang="es-PE" sz="1800" b="1" i="1" dirty="0">
                <a:solidFill>
                  <a:srgbClr val="000000"/>
                </a:solidFill>
                <a:latin typeface="Times" panose="02020603050405020304" pitchFamily="18" charset="0"/>
              </a:rPr>
              <a:t>Ø : </a:t>
            </a:r>
            <a:r>
              <a:rPr lang="en-US" altLang="es-PE" dirty="0" err="1">
                <a:solidFill>
                  <a:srgbClr val="000000"/>
                </a:solidFill>
                <a:latin typeface="Times" panose="02020603050405020304" pitchFamily="18" charset="0"/>
              </a:rPr>
              <a:t>Diámetro</a:t>
            </a:r>
            <a:r>
              <a:rPr lang="en-US" altLang="es-PE" dirty="0">
                <a:solidFill>
                  <a:srgbClr val="000000"/>
                </a:solidFill>
                <a:latin typeface="Times" panose="02020603050405020304" pitchFamily="18" charset="0"/>
              </a:rPr>
              <a:t> de los </a:t>
            </a:r>
            <a:r>
              <a:rPr lang="en-US" altLang="es-PE" dirty="0" err="1">
                <a:solidFill>
                  <a:srgbClr val="000000"/>
                </a:solidFill>
                <a:latin typeface="Times" panose="02020603050405020304" pitchFamily="18" charset="0"/>
              </a:rPr>
              <a:t>taladros</a:t>
            </a:r>
            <a:r>
              <a:rPr lang="en-US" altLang="es-PE" dirty="0">
                <a:solidFill>
                  <a:srgbClr val="000000"/>
                </a:solidFill>
                <a:latin typeface="Times" panose="02020603050405020304" pitchFamily="18" charset="0"/>
              </a:rPr>
              <a:t> </a:t>
            </a:r>
            <a:r>
              <a:rPr lang="en-US" altLang="es-PE" dirty="0" err="1">
                <a:solidFill>
                  <a:srgbClr val="000000"/>
                </a:solidFill>
                <a:latin typeface="Times" panose="02020603050405020304" pitchFamily="18" charset="0"/>
              </a:rPr>
              <a:t>vacios</a:t>
            </a:r>
            <a:r>
              <a:rPr lang="en-US" altLang="es-PE" dirty="0">
                <a:solidFill>
                  <a:srgbClr val="000000"/>
                </a:solidFill>
                <a:latin typeface="Times" panose="02020603050405020304" pitchFamily="18" charset="0"/>
              </a:rPr>
              <a:t> (m)</a:t>
            </a:r>
            <a:endParaRPr lang="es-PE" dirty="0"/>
          </a:p>
        </p:txBody>
      </p:sp>
      <p:sp>
        <p:nvSpPr>
          <p:cNvPr id="20" name="Text Box 6">
            <a:extLst>
              <a:ext uri="{FF2B5EF4-FFF2-40B4-BE49-F238E27FC236}">
                <a16:creationId xmlns:a16="http://schemas.microsoft.com/office/drawing/2014/main" id="{B948BFE5-B52C-48C1-B34B-A4BF825FA8FA}"/>
              </a:ext>
            </a:extLst>
          </p:cNvPr>
          <p:cNvSpPr txBox="1">
            <a:spLocks noChangeArrowheads="1"/>
          </p:cNvSpPr>
          <p:nvPr/>
        </p:nvSpPr>
        <p:spPr bwMode="auto">
          <a:xfrm>
            <a:off x="783222" y="5698206"/>
            <a:ext cx="5903912" cy="707886"/>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sz="4000" b="1" i="1" dirty="0">
                <a:solidFill>
                  <a:srgbClr val="000000"/>
                </a:solidFill>
                <a:latin typeface="Times" panose="02020603050405020304" pitchFamily="18" charset="0"/>
              </a:rPr>
              <a:t>L = 0.15 + 34.1Ø – 39.4Ø</a:t>
            </a:r>
            <a:r>
              <a:rPr lang="en-US" altLang="es-PE" sz="4000" b="1" i="1" baseline="30000" dirty="0">
                <a:solidFill>
                  <a:srgbClr val="000000"/>
                </a:solidFill>
                <a:latin typeface="Times" panose="02020603050405020304" pitchFamily="18" charset="0"/>
              </a:rPr>
              <a:t>2</a:t>
            </a:r>
            <a:endParaRPr lang="en-US" altLang="es-PE" sz="4000" b="1" i="1" dirty="0">
              <a:solidFill>
                <a:srgbClr val="000000"/>
              </a:solidFill>
              <a:latin typeface="Times" panose="02020603050405020304" pitchFamily="18" charset="0"/>
            </a:endParaRPr>
          </a:p>
        </p:txBody>
      </p:sp>
      <p:sp>
        <p:nvSpPr>
          <p:cNvPr id="22" name="CuadroTexto 21">
            <a:extLst>
              <a:ext uri="{FF2B5EF4-FFF2-40B4-BE49-F238E27FC236}">
                <a16:creationId xmlns:a16="http://schemas.microsoft.com/office/drawing/2014/main" id="{069604B8-DFFD-4B63-9372-7E1885A1ABE7}"/>
              </a:ext>
            </a:extLst>
          </p:cNvPr>
          <p:cNvSpPr txBox="1"/>
          <p:nvPr/>
        </p:nvSpPr>
        <p:spPr>
          <a:xfrm>
            <a:off x="6822072" y="1422998"/>
            <a:ext cx="5077250" cy="923330"/>
          </a:xfrm>
          <a:prstGeom prst="rect">
            <a:avLst/>
          </a:prstGeom>
          <a:noFill/>
        </p:spPr>
        <p:txBody>
          <a:bodyPr wrap="square">
            <a:spAutoFit/>
          </a:bodyPr>
          <a:lstStyle/>
          <a:p>
            <a:pPr algn="just"/>
            <a:r>
              <a:rPr lang="es-PE" dirty="0"/>
              <a:t>Cuando se utilizan arranques de dos taladros vacíos en lugar de uno solo de mayor diámetro, la ecuación anterior sigue siendo válida haciendo. </a:t>
            </a:r>
          </a:p>
        </p:txBody>
      </p:sp>
      <p:graphicFrame>
        <p:nvGraphicFramePr>
          <p:cNvPr id="24" name="Object 8">
            <a:extLst>
              <a:ext uri="{FF2B5EF4-FFF2-40B4-BE49-F238E27FC236}">
                <a16:creationId xmlns:a16="http://schemas.microsoft.com/office/drawing/2014/main" id="{44CAC9DC-8BDE-446E-A7B8-45D77EF08018}"/>
              </a:ext>
            </a:extLst>
          </p:cNvPr>
          <p:cNvGraphicFramePr>
            <a:graphicFrameLocks noChangeAspect="1"/>
          </p:cNvGraphicFramePr>
          <p:nvPr>
            <p:extLst>
              <p:ext uri="{D42A27DB-BD31-4B8C-83A1-F6EECF244321}">
                <p14:modId xmlns:p14="http://schemas.microsoft.com/office/powerpoint/2010/main" val="358143005"/>
              </p:ext>
            </p:extLst>
          </p:nvPr>
        </p:nvGraphicFramePr>
        <p:xfrm>
          <a:off x="8432426" y="4696755"/>
          <a:ext cx="1943100" cy="784225"/>
        </p:xfrm>
        <a:graphic>
          <a:graphicData uri="http://schemas.openxmlformats.org/presentationml/2006/ole">
            <mc:AlternateContent xmlns:mc="http://schemas.openxmlformats.org/markup-compatibility/2006">
              <mc:Choice xmlns:v="urn:schemas-microsoft-com:vml" Requires="v">
                <p:oleObj spid="_x0000_s2056" name="Ecuación" r:id="rId3" imgW="596641" imgH="253890" progId="Equation.3">
                  <p:embed/>
                </p:oleObj>
              </mc:Choice>
              <mc:Fallback>
                <p:oleObj name="Ecuación" r:id="rId3" imgW="596641" imgH="253890" progId="Equation.3">
                  <p:embed/>
                  <p:pic>
                    <p:nvPicPr>
                      <p:cNvPr id="60423"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426" y="4696755"/>
                        <a:ext cx="1943100" cy="784225"/>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pic>
                </p:oleObj>
              </mc:Fallback>
            </mc:AlternateContent>
          </a:graphicData>
        </a:graphic>
      </p:graphicFrame>
      <mc:AlternateContent xmlns:mc="http://schemas.openxmlformats.org/markup-compatibility/2006" xmlns:a14="http://schemas.microsoft.com/office/drawing/2010/main">
        <mc:Choice Requires="a14">
          <p:sp>
            <p:nvSpPr>
              <p:cNvPr id="25" name="Object 8">
                <a:extLst>
                  <a:ext uri="{FF2B5EF4-FFF2-40B4-BE49-F238E27FC236}">
                    <a16:creationId xmlns:a16="http://schemas.microsoft.com/office/drawing/2014/main" id="{30EE64B0-701E-4507-AD85-37933170F5A0}"/>
                  </a:ext>
                </a:extLst>
              </p:cNvPr>
              <p:cNvSpPr txBox="1"/>
              <p:nvPr/>
            </p:nvSpPr>
            <p:spPr bwMode="auto">
              <a:xfrm>
                <a:off x="8011085" y="2365827"/>
                <a:ext cx="1943100" cy="784225"/>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txBody>
              <a:bodyPr>
                <a:normAutofit/>
              </a:bodyPr>
              <a:lstStyle/>
              <a:p>
                <a:pPr/>
                <a14:m>
                  <m:oMathPara xmlns:m="http://schemas.openxmlformats.org/officeDocument/2006/math">
                    <m:oMathParaPr>
                      <m:jc m:val="left"/>
                    </m:oMathParaPr>
                    <m:oMath xmlns:m="http://schemas.openxmlformats.org/officeDocument/2006/math">
                      <m:r>
                        <a:rPr lang="es-PE" sz="3000" i="1" smtClean="0">
                          <a:solidFill>
                            <a:srgbClr val="000000"/>
                          </a:solidFill>
                          <a:latin typeface="Cambria Math" panose="02040503050406030204" pitchFamily="18" charset="0"/>
                        </a:rPr>
                        <m:t>𝜑</m:t>
                      </m:r>
                      <m:r>
                        <a:rPr lang="es-PE" sz="3000" i="1" smtClean="0">
                          <a:solidFill>
                            <a:srgbClr val="000000"/>
                          </a:solidFill>
                          <a:latin typeface="Cambria Math" panose="02040503050406030204" pitchFamily="18" charset="0"/>
                        </a:rPr>
                        <m:t>=</m:t>
                      </m:r>
                      <m:rad>
                        <m:radPr>
                          <m:degHide m:val="on"/>
                          <m:ctrlPr>
                            <a:rPr lang="es-PE" sz="3000" i="1">
                              <a:solidFill>
                                <a:srgbClr val="000000"/>
                              </a:solidFill>
                              <a:latin typeface="Cambria Math" panose="02040503050406030204" pitchFamily="18" charset="0"/>
                            </a:rPr>
                          </m:ctrlPr>
                        </m:radPr>
                        <m:deg/>
                        <m:e>
                          <m:r>
                            <a:rPr lang="es-PE" sz="3000" b="0" i="1" smtClean="0">
                              <a:solidFill>
                                <a:srgbClr val="000000"/>
                              </a:solidFill>
                              <a:latin typeface="Cambria Math" panose="02040503050406030204" pitchFamily="18" charset="0"/>
                            </a:rPr>
                            <m:t>2</m:t>
                          </m:r>
                        </m:e>
                      </m:rad>
                      <m:r>
                        <a:rPr lang="es-PE" sz="3000" i="1">
                          <a:solidFill>
                            <a:srgbClr val="000000"/>
                          </a:solidFill>
                          <a:latin typeface="Cambria Math" panose="02040503050406030204" pitchFamily="18" charset="0"/>
                        </a:rPr>
                        <m:t>𝜑</m:t>
                      </m:r>
                      <m:r>
                        <a:rPr lang="es-PE" sz="3000" b="0" i="0" smtClean="0">
                          <a:solidFill>
                            <a:srgbClr val="000000"/>
                          </a:solidFill>
                          <a:latin typeface="Cambria Math" panose="02040503050406030204" pitchFamily="18" charset="0"/>
                        </a:rPr>
                        <m:t>´</m:t>
                      </m:r>
                    </m:oMath>
                  </m:oMathPara>
                </a14:m>
                <a:endParaRPr lang="es-PE" sz="3000" dirty="0">
                  <a:solidFill>
                    <a:srgbClr val="000000"/>
                  </a:solidFill>
                </a:endParaRPr>
              </a:p>
            </p:txBody>
          </p:sp>
        </mc:Choice>
        <mc:Fallback xmlns="">
          <p:sp>
            <p:nvSpPr>
              <p:cNvPr id="25" name="Object 8">
                <a:extLst>
                  <a:ext uri="{FF2B5EF4-FFF2-40B4-BE49-F238E27FC236}">
                    <a16:creationId xmlns:a16="http://schemas.microsoft.com/office/drawing/2014/main" id="{30EE64B0-701E-4507-AD85-37933170F5A0}"/>
                  </a:ext>
                </a:extLst>
              </p:cNvPr>
              <p:cNvSpPr txBox="1">
                <a:spLocks noRot="1" noChangeAspect="1" noMove="1" noResize="1" noEditPoints="1" noAdjustHandles="1" noChangeArrowheads="1" noChangeShapeType="1" noTextEdit="1"/>
              </p:cNvSpPr>
              <p:nvPr/>
            </p:nvSpPr>
            <p:spPr bwMode="auto">
              <a:xfrm>
                <a:off x="8011085" y="2365827"/>
                <a:ext cx="1943100" cy="784225"/>
              </a:xfrm>
              <a:prstGeom prst="rect">
                <a:avLst/>
              </a:prstGeom>
              <a:blipFill>
                <a:blip r:embed="rId6"/>
                <a:stretch>
                  <a:fillRect/>
                </a:stretch>
              </a:blipFill>
              <a:ln w="38100">
                <a:solidFill>
                  <a:srgbClr val="00B0F0"/>
                </a:solidFill>
                <a:miter lim="800000"/>
                <a:headEnd/>
                <a:tailEnd/>
              </a:ln>
              <a:effectLst>
                <a:prstShdw prst="shdw13" dist="53882" dir="13500000">
                  <a:schemeClr val="tx2">
                    <a:alpha val="50000"/>
                  </a:schemeClr>
                </a:prstShdw>
              </a:effectLst>
            </p:spPr>
            <p:txBody>
              <a:bodyPr/>
              <a:lstStyle/>
              <a:p>
                <a:r>
                  <a:rPr lang="es-PE">
                    <a:noFill/>
                  </a:rPr>
                  <a:t> </a:t>
                </a:r>
              </a:p>
            </p:txBody>
          </p:sp>
        </mc:Fallback>
      </mc:AlternateContent>
      <p:sp>
        <p:nvSpPr>
          <p:cNvPr id="29" name="CuadroTexto 28">
            <a:extLst>
              <a:ext uri="{FF2B5EF4-FFF2-40B4-BE49-F238E27FC236}">
                <a16:creationId xmlns:a16="http://schemas.microsoft.com/office/drawing/2014/main" id="{D547D817-590F-4D9D-B4FA-034A6A9A096C}"/>
              </a:ext>
            </a:extLst>
          </p:cNvPr>
          <p:cNvSpPr txBox="1"/>
          <p:nvPr/>
        </p:nvSpPr>
        <p:spPr>
          <a:xfrm>
            <a:off x="6687134" y="3693048"/>
            <a:ext cx="4882472" cy="1200329"/>
          </a:xfrm>
          <a:prstGeom prst="rect">
            <a:avLst/>
          </a:prstGeom>
          <a:noFill/>
        </p:spPr>
        <p:txBody>
          <a:bodyPr wrap="square">
            <a:spAutoFit/>
          </a:bodyPr>
          <a:lstStyle/>
          <a:p>
            <a:pPr algn="just">
              <a:spcBef>
                <a:spcPct val="50000"/>
              </a:spcBef>
            </a:pPr>
            <a:r>
              <a:rPr lang="es-PE" altLang="es-PE" dirty="0">
                <a:latin typeface="Arial" panose="020B0604020202020204" pitchFamily="34" charset="0"/>
              </a:rPr>
              <a:t>Si la perforación se hace con una sola broca, el diámetro del taladro vacío equivalente se calculará usando la siguiente relación matemática:</a:t>
            </a:r>
          </a:p>
        </p:txBody>
      </p:sp>
      <p:sp>
        <p:nvSpPr>
          <p:cNvPr id="31" name="CuadroTexto 30">
            <a:extLst>
              <a:ext uri="{FF2B5EF4-FFF2-40B4-BE49-F238E27FC236}">
                <a16:creationId xmlns:a16="http://schemas.microsoft.com/office/drawing/2014/main" id="{9061080B-8EAC-49DA-A043-D3FD9F9F5C21}"/>
              </a:ext>
            </a:extLst>
          </p:cNvPr>
          <p:cNvSpPr txBox="1"/>
          <p:nvPr/>
        </p:nvSpPr>
        <p:spPr>
          <a:xfrm>
            <a:off x="7312616" y="5562222"/>
            <a:ext cx="4586706" cy="954107"/>
          </a:xfrm>
          <a:prstGeom prst="rect">
            <a:avLst/>
          </a:prstGeom>
          <a:noFill/>
        </p:spPr>
        <p:txBody>
          <a:bodyPr wrap="square">
            <a:spAutoFit/>
          </a:bodyPr>
          <a:lstStyle/>
          <a:p>
            <a:pPr eaLnBrk="1" hangingPunct="1"/>
            <a:r>
              <a:rPr lang="en-US" altLang="es-PE" sz="1400" dirty="0" err="1">
                <a:latin typeface="Arial" panose="020B0604020202020204" pitchFamily="34" charset="0"/>
              </a:rPr>
              <a:t>Donde</a:t>
            </a:r>
            <a:r>
              <a:rPr lang="en-US" altLang="es-PE" sz="1400" dirty="0">
                <a:latin typeface="Arial" panose="020B0604020202020204" pitchFamily="34" charset="0"/>
              </a:rPr>
              <a:t>: </a:t>
            </a:r>
          </a:p>
          <a:p>
            <a:pPr eaLnBrk="1" hangingPunct="1"/>
            <a:r>
              <a:rPr lang="en-US" altLang="es-PE" sz="1400" dirty="0">
                <a:latin typeface="Arial" panose="020B0604020202020204" pitchFamily="34" charset="0"/>
              </a:rPr>
              <a:t>n = Nº de </a:t>
            </a:r>
            <a:r>
              <a:rPr lang="en-US" altLang="es-PE" sz="1400" dirty="0" err="1">
                <a:latin typeface="Arial" panose="020B0604020202020204" pitchFamily="34" charset="0"/>
              </a:rPr>
              <a:t>taladros</a:t>
            </a:r>
            <a:r>
              <a:rPr lang="en-US" altLang="es-PE" sz="1400" dirty="0">
                <a:latin typeface="Arial" panose="020B0604020202020204" pitchFamily="34" charset="0"/>
              </a:rPr>
              <a:t> </a:t>
            </a:r>
            <a:r>
              <a:rPr lang="en-US" altLang="es-PE" sz="1400" dirty="0" err="1">
                <a:latin typeface="Arial" panose="020B0604020202020204" pitchFamily="34" charset="0"/>
              </a:rPr>
              <a:t>vacíos</a:t>
            </a:r>
            <a:r>
              <a:rPr lang="en-US" altLang="es-PE" sz="1400" dirty="0">
                <a:latin typeface="Arial" panose="020B0604020202020204" pitchFamily="34" charset="0"/>
              </a:rPr>
              <a:t> </a:t>
            </a:r>
            <a:r>
              <a:rPr lang="en-US" altLang="es-PE" sz="1400" dirty="0" err="1">
                <a:latin typeface="Arial" panose="020B0604020202020204" pitchFamily="34" charset="0"/>
              </a:rPr>
              <a:t>en</a:t>
            </a:r>
            <a:r>
              <a:rPr lang="en-US" altLang="es-PE" sz="1400" dirty="0">
                <a:latin typeface="Arial" panose="020B0604020202020204" pitchFamily="34" charset="0"/>
              </a:rPr>
              <a:t> </a:t>
            </a:r>
            <a:r>
              <a:rPr lang="en-US" altLang="es-PE" sz="1400" dirty="0" err="1">
                <a:latin typeface="Arial" panose="020B0604020202020204" pitchFamily="34" charset="0"/>
              </a:rPr>
              <a:t>el</a:t>
            </a:r>
            <a:r>
              <a:rPr lang="en-US" altLang="es-PE" sz="1400" dirty="0">
                <a:latin typeface="Arial" panose="020B0604020202020204" pitchFamily="34" charset="0"/>
              </a:rPr>
              <a:t> </a:t>
            </a:r>
            <a:r>
              <a:rPr lang="en-US" altLang="es-PE" sz="1400" dirty="0" err="1">
                <a:latin typeface="Arial" panose="020B0604020202020204" pitchFamily="34" charset="0"/>
              </a:rPr>
              <a:t>arranque</a:t>
            </a:r>
            <a:endParaRPr lang="en-US" altLang="es-PE" sz="1400" dirty="0">
              <a:latin typeface="Arial" panose="020B0604020202020204" pitchFamily="34" charset="0"/>
            </a:endParaRPr>
          </a:p>
          <a:p>
            <a:pPr eaLnBrk="1" hangingPunct="1"/>
            <a:r>
              <a:rPr lang="en-US" altLang="es-PE" sz="1400" dirty="0">
                <a:latin typeface="Arial" panose="020B0604020202020204" pitchFamily="34" charset="0"/>
              </a:rPr>
              <a:t>d</a:t>
            </a:r>
            <a:r>
              <a:rPr lang="en-US" altLang="es-PE" sz="1400" baseline="-25000" dirty="0">
                <a:latin typeface="Arial" panose="020B0604020202020204" pitchFamily="34" charset="0"/>
              </a:rPr>
              <a:t>0</a:t>
            </a:r>
            <a:r>
              <a:rPr lang="en-US" altLang="es-PE" sz="1400" dirty="0">
                <a:latin typeface="Arial" panose="020B0604020202020204" pitchFamily="34" charset="0"/>
              </a:rPr>
              <a:t> = </a:t>
            </a:r>
            <a:r>
              <a:rPr lang="en-US" altLang="es-PE" sz="1400" dirty="0" err="1">
                <a:latin typeface="Arial" panose="020B0604020202020204" pitchFamily="34" charset="0"/>
              </a:rPr>
              <a:t>diámetro</a:t>
            </a:r>
            <a:r>
              <a:rPr lang="en-US" altLang="es-PE" sz="1400" dirty="0">
                <a:latin typeface="Arial" panose="020B0604020202020204" pitchFamily="34" charset="0"/>
              </a:rPr>
              <a:t> de los </a:t>
            </a:r>
            <a:r>
              <a:rPr lang="en-US" altLang="es-PE" sz="1400" dirty="0" err="1">
                <a:latin typeface="Arial" panose="020B0604020202020204" pitchFamily="34" charset="0"/>
              </a:rPr>
              <a:t>taladros</a:t>
            </a:r>
            <a:r>
              <a:rPr lang="en-US" altLang="es-PE" sz="1400" dirty="0">
                <a:latin typeface="Arial" panose="020B0604020202020204" pitchFamily="34" charset="0"/>
              </a:rPr>
              <a:t> de </a:t>
            </a:r>
            <a:r>
              <a:rPr lang="en-US" altLang="es-PE" sz="1400" dirty="0" err="1">
                <a:latin typeface="Arial" panose="020B0604020202020204" pitchFamily="34" charset="0"/>
              </a:rPr>
              <a:t>producción</a:t>
            </a:r>
            <a:r>
              <a:rPr lang="en-US" altLang="es-PE" sz="1400" dirty="0">
                <a:latin typeface="Arial" panose="020B0604020202020204" pitchFamily="34" charset="0"/>
              </a:rPr>
              <a:t> (mm.)</a:t>
            </a:r>
          </a:p>
          <a:p>
            <a:pPr eaLnBrk="1" hangingPunct="1"/>
            <a:r>
              <a:rPr lang="en-US" altLang="es-PE" sz="1400" dirty="0">
                <a:latin typeface="Arial" panose="020B0604020202020204" pitchFamily="34" charset="0"/>
              </a:rPr>
              <a:t>ø = </a:t>
            </a:r>
            <a:r>
              <a:rPr lang="en-US" altLang="es-PE" sz="1400" dirty="0" err="1">
                <a:latin typeface="Arial" panose="020B0604020202020204" pitchFamily="34" charset="0"/>
              </a:rPr>
              <a:t>diámetro</a:t>
            </a:r>
            <a:r>
              <a:rPr lang="en-US" altLang="es-PE" sz="1400" dirty="0">
                <a:latin typeface="Arial" panose="020B0604020202020204" pitchFamily="34" charset="0"/>
              </a:rPr>
              <a:t> del </a:t>
            </a:r>
            <a:r>
              <a:rPr lang="en-US" altLang="es-PE" sz="1400" dirty="0" err="1">
                <a:latin typeface="Arial" panose="020B0604020202020204" pitchFamily="34" charset="0"/>
              </a:rPr>
              <a:t>taladro</a:t>
            </a:r>
            <a:r>
              <a:rPr lang="en-US" altLang="es-PE" sz="1400" dirty="0">
                <a:latin typeface="Arial" panose="020B0604020202020204" pitchFamily="34" charset="0"/>
              </a:rPr>
              <a:t> </a:t>
            </a:r>
            <a:r>
              <a:rPr lang="en-US" altLang="es-PE" sz="1400" dirty="0" err="1">
                <a:latin typeface="Arial" panose="020B0604020202020204" pitchFamily="34" charset="0"/>
              </a:rPr>
              <a:t>vacío</a:t>
            </a:r>
            <a:r>
              <a:rPr lang="en-US" altLang="es-PE" sz="1400" dirty="0">
                <a:latin typeface="Arial" panose="020B0604020202020204" pitchFamily="34" charset="0"/>
              </a:rPr>
              <a:t> </a:t>
            </a:r>
            <a:r>
              <a:rPr lang="en-US" altLang="es-PE" sz="1400" dirty="0" err="1">
                <a:latin typeface="Arial" panose="020B0604020202020204" pitchFamily="34" charset="0"/>
              </a:rPr>
              <a:t>equivalente</a:t>
            </a:r>
            <a:r>
              <a:rPr lang="en-US" altLang="es-PE" sz="1400" dirty="0">
                <a:latin typeface="Arial" panose="020B0604020202020204" pitchFamily="34" charset="0"/>
              </a:rPr>
              <a:t> (mm.)</a:t>
            </a:r>
            <a:endParaRPr lang="es-ES" altLang="es-PE" sz="1400" dirty="0">
              <a:latin typeface="Arial" panose="020B0604020202020204" pitchFamily="34" charset="0"/>
            </a:endParaRPr>
          </a:p>
        </p:txBody>
      </p:sp>
      <p:sp>
        <p:nvSpPr>
          <p:cNvPr id="33" name="CuadroTexto 32">
            <a:extLst>
              <a:ext uri="{FF2B5EF4-FFF2-40B4-BE49-F238E27FC236}">
                <a16:creationId xmlns:a16="http://schemas.microsoft.com/office/drawing/2014/main" id="{B2AD9162-C0D3-4040-841A-52C48DAD8D10}"/>
              </a:ext>
            </a:extLst>
          </p:cNvPr>
          <p:cNvSpPr txBox="1"/>
          <p:nvPr/>
        </p:nvSpPr>
        <p:spPr>
          <a:xfrm>
            <a:off x="6906185" y="3150052"/>
            <a:ext cx="6096000" cy="369332"/>
          </a:xfrm>
          <a:prstGeom prst="rect">
            <a:avLst/>
          </a:prstGeom>
          <a:noFill/>
        </p:spPr>
        <p:txBody>
          <a:bodyPr wrap="square">
            <a:spAutoFit/>
          </a:bodyPr>
          <a:lstStyle/>
          <a:p>
            <a:r>
              <a:rPr lang="en-US" altLang="es-PE" sz="1800" b="1" i="1" dirty="0">
                <a:solidFill>
                  <a:srgbClr val="000000"/>
                </a:solidFill>
                <a:latin typeface="Times" panose="02020603050405020304" pitchFamily="18" charset="0"/>
              </a:rPr>
              <a:t>Ø´ : </a:t>
            </a:r>
            <a:r>
              <a:rPr lang="en-US" altLang="es-PE" dirty="0" err="1">
                <a:solidFill>
                  <a:srgbClr val="000000"/>
                </a:solidFill>
                <a:latin typeface="Times" panose="02020603050405020304" pitchFamily="18" charset="0"/>
              </a:rPr>
              <a:t>Diámetro</a:t>
            </a:r>
            <a:r>
              <a:rPr lang="en-US" altLang="es-PE" dirty="0">
                <a:solidFill>
                  <a:srgbClr val="000000"/>
                </a:solidFill>
                <a:latin typeface="Times" panose="02020603050405020304" pitchFamily="18" charset="0"/>
              </a:rPr>
              <a:t> de los dos </a:t>
            </a:r>
            <a:r>
              <a:rPr lang="en-US" altLang="es-PE" dirty="0" err="1">
                <a:solidFill>
                  <a:srgbClr val="000000"/>
                </a:solidFill>
                <a:latin typeface="Times" panose="02020603050405020304" pitchFamily="18" charset="0"/>
              </a:rPr>
              <a:t>taladros</a:t>
            </a:r>
            <a:r>
              <a:rPr lang="en-US" altLang="es-PE" dirty="0">
                <a:solidFill>
                  <a:srgbClr val="000000"/>
                </a:solidFill>
                <a:latin typeface="Times" panose="02020603050405020304" pitchFamily="18" charset="0"/>
              </a:rPr>
              <a:t> </a:t>
            </a:r>
            <a:r>
              <a:rPr lang="en-US" altLang="es-PE" dirty="0" err="1">
                <a:solidFill>
                  <a:srgbClr val="000000"/>
                </a:solidFill>
                <a:latin typeface="Times" panose="02020603050405020304" pitchFamily="18" charset="0"/>
              </a:rPr>
              <a:t>vacios</a:t>
            </a:r>
            <a:r>
              <a:rPr lang="en-US" altLang="es-PE" dirty="0">
                <a:solidFill>
                  <a:srgbClr val="000000"/>
                </a:solidFill>
                <a:latin typeface="Times" panose="02020603050405020304" pitchFamily="18" charset="0"/>
              </a:rPr>
              <a:t> (m)</a:t>
            </a:r>
            <a:endParaRPr lang="es-PE" dirty="0"/>
          </a:p>
        </p:txBody>
      </p:sp>
      <p:sp>
        <p:nvSpPr>
          <p:cNvPr id="16" name="CuadroTexto 15">
            <a:extLst>
              <a:ext uri="{FF2B5EF4-FFF2-40B4-BE49-F238E27FC236}">
                <a16:creationId xmlns:a16="http://schemas.microsoft.com/office/drawing/2014/main" id="{C5C7E341-0BDF-4AF1-9B18-F452460A06A0}"/>
              </a:ext>
            </a:extLst>
          </p:cNvPr>
          <p:cNvSpPr txBox="1"/>
          <p:nvPr/>
        </p:nvSpPr>
        <p:spPr>
          <a:xfrm>
            <a:off x="453141" y="1442078"/>
            <a:ext cx="5642859" cy="369332"/>
          </a:xfrm>
          <a:prstGeom prst="rect">
            <a:avLst/>
          </a:prstGeom>
          <a:noFill/>
        </p:spPr>
        <p:txBody>
          <a:bodyPr wrap="square">
            <a:spAutoFit/>
          </a:bodyPr>
          <a:lstStyle/>
          <a:p>
            <a:r>
              <a:rPr lang="es-PE" b="1" dirty="0">
                <a:solidFill>
                  <a:schemeClr val="accent6">
                    <a:lumMod val="50000"/>
                  </a:schemeClr>
                </a:solidFill>
                <a:latin typeface="Arial" panose="020B0604020202020204" pitchFamily="34" charset="0"/>
                <a:cs typeface="Arial" panose="020B0604020202020204" pitchFamily="34" charset="0"/>
              </a:rPr>
              <a:t>Técnica sueca (actualizadas por Holmberg (1982))</a:t>
            </a:r>
          </a:p>
        </p:txBody>
      </p:sp>
    </p:spTree>
    <p:extLst>
      <p:ext uri="{BB962C8B-B14F-4D97-AF65-F5344CB8AC3E}">
        <p14:creationId xmlns:p14="http://schemas.microsoft.com/office/powerpoint/2010/main" val="3951248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2. </a:t>
            </a:r>
            <a:r>
              <a:rPr lang="en-US" altLang="es-PE" b="1" dirty="0" err="1">
                <a:solidFill>
                  <a:schemeClr val="accent2"/>
                </a:solidFill>
                <a:latin typeface="Arial" panose="020B0604020202020204" pitchFamily="34" charset="0"/>
              </a:rPr>
              <a:t>Arranque</a:t>
            </a:r>
            <a:r>
              <a:rPr lang="en-US" altLang="es-PE" b="1" dirty="0">
                <a:solidFill>
                  <a:schemeClr val="accent2"/>
                </a:solidFill>
                <a:latin typeface="Arial" panose="020B0604020202020204" pitchFamily="34" charset="0"/>
              </a:rPr>
              <a:t>:</a:t>
            </a:r>
            <a:endParaRPr lang="es-PE" dirty="0"/>
          </a:p>
        </p:txBody>
      </p:sp>
      <p:sp>
        <p:nvSpPr>
          <p:cNvPr id="16" name="AutoShape 7">
            <a:extLst>
              <a:ext uri="{FF2B5EF4-FFF2-40B4-BE49-F238E27FC236}">
                <a16:creationId xmlns:a16="http://schemas.microsoft.com/office/drawing/2014/main" id="{0C540B37-5DEA-47F5-9BE9-700B15AC5970}"/>
              </a:ext>
            </a:extLst>
          </p:cNvPr>
          <p:cNvSpPr>
            <a:spLocks/>
          </p:cNvSpPr>
          <p:nvPr/>
        </p:nvSpPr>
        <p:spPr bwMode="auto">
          <a:xfrm>
            <a:off x="965913" y="2515701"/>
            <a:ext cx="215900" cy="1008062"/>
          </a:xfrm>
          <a:prstGeom prst="leftBrace">
            <a:avLst>
              <a:gd name="adj1" fmla="val 38909"/>
              <a:gd name="adj2" fmla="val 50000"/>
            </a:avLst>
          </a:prstGeom>
          <a:noFill/>
          <a:ln w="50800">
            <a:solidFill>
              <a:srgbClr val="FF6600"/>
            </a:solidFill>
            <a:round/>
            <a:headEnd/>
            <a:tailEnd/>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s-ES" altLang="es-PE">
              <a:latin typeface="Arial" panose="020B0604020202020204" pitchFamily="34" charset="0"/>
            </a:endParaRPr>
          </a:p>
        </p:txBody>
      </p:sp>
      <p:sp>
        <p:nvSpPr>
          <p:cNvPr id="18" name="Text Box 14">
            <a:extLst>
              <a:ext uri="{FF2B5EF4-FFF2-40B4-BE49-F238E27FC236}">
                <a16:creationId xmlns:a16="http://schemas.microsoft.com/office/drawing/2014/main" id="{2E93C715-945F-4709-9825-D685C0DC8D82}"/>
              </a:ext>
            </a:extLst>
          </p:cNvPr>
          <p:cNvSpPr txBox="1">
            <a:spLocks noChangeArrowheads="1"/>
          </p:cNvSpPr>
          <p:nvPr/>
        </p:nvSpPr>
        <p:spPr bwMode="auto">
          <a:xfrm>
            <a:off x="350982" y="1929754"/>
            <a:ext cx="6623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dirty="0" err="1">
                <a:latin typeface="Arial" panose="020B0604020202020204" pitchFamily="34" charset="0"/>
              </a:rPr>
              <a:t>Cálculo</a:t>
            </a:r>
            <a:r>
              <a:rPr lang="en-US" altLang="es-PE" dirty="0">
                <a:latin typeface="Arial" panose="020B0604020202020204" pitchFamily="34" charset="0"/>
              </a:rPr>
              <a:t> del burden </a:t>
            </a:r>
            <a:r>
              <a:rPr lang="en-US" altLang="es-PE" dirty="0" err="1">
                <a:latin typeface="Arial" panose="020B0604020202020204" pitchFamily="34" charset="0"/>
              </a:rPr>
              <a:t>en</a:t>
            </a:r>
            <a:r>
              <a:rPr lang="en-US" altLang="es-PE" dirty="0">
                <a:latin typeface="Arial" panose="020B0604020202020204" pitchFamily="34" charset="0"/>
              </a:rPr>
              <a:t> </a:t>
            </a:r>
            <a:r>
              <a:rPr lang="en-US" altLang="es-PE" dirty="0" err="1">
                <a:latin typeface="Arial" panose="020B0604020202020204" pitchFamily="34" charset="0"/>
              </a:rPr>
              <a:t>el</a:t>
            </a:r>
            <a:r>
              <a:rPr lang="en-US" altLang="es-PE" dirty="0">
                <a:latin typeface="Arial" panose="020B0604020202020204" pitchFamily="34" charset="0"/>
              </a:rPr>
              <a:t> 1</a:t>
            </a:r>
            <a:r>
              <a:rPr lang="en-US" altLang="es-PE" baseline="30000" dirty="0">
                <a:latin typeface="Arial" panose="020B0604020202020204" pitchFamily="34" charset="0"/>
              </a:rPr>
              <a:t>er</a:t>
            </a:r>
            <a:r>
              <a:rPr lang="en-US" altLang="es-PE" dirty="0">
                <a:latin typeface="Arial" panose="020B0604020202020204" pitchFamily="34" charset="0"/>
              </a:rPr>
              <a:t> </a:t>
            </a:r>
            <a:r>
              <a:rPr lang="en-US" altLang="es-PE" dirty="0" err="1">
                <a:latin typeface="Arial" panose="020B0604020202020204" pitchFamily="34" charset="0"/>
              </a:rPr>
              <a:t>cuadrante</a:t>
            </a:r>
            <a:r>
              <a:rPr lang="en-US" altLang="es-PE" dirty="0">
                <a:latin typeface="Arial" panose="020B0604020202020204" pitchFamily="34" charset="0"/>
              </a:rPr>
              <a:t>.</a:t>
            </a:r>
            <a:endParaRPr lang="es-ES" altLang="es-PE" dirty="0">
              <a:latin typeface="Arial" panose="020B0604020202020204" pitchFamily="34" charset="0"/>
            </a:endParaRPr>
          </a:p>
        </p:txBody>
      </p:sp>
      <p:sp>
        <p:nvSpPr>
          <p:cNvPr id="21" name="Text Box 15">
            <a:extLst>
              <a:ext uri="{FF2B5EF4-FFF2-40B4-BE49-F238E27FC236}">
                <a16:creationId xmlns:a16="http://schemas.microsoft.com/office/drawing/2014/main" id="{10185E72-4B5A-41FA-A8F7-877B7F688D11}"/>
              </a:ext>
            </a:extLst>
          </p:cNvPr>
          <p:cNvSpPr txBox="1">
            <a:spLocks noChangeArrowheads="1"/>
          </p:cNvSpPr>
          <p:nvPr/>
        </p:nvSpPr>
        <p:spPr bwMode="auto">
          <a:xfrm>
            <a:off x="1181813" y="2444263"/>
            <a:ext cx="579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s-PE" sz="1800" dirty="0">
                <a:latin typeface="Arial" panose="020B0604020202020204" pitchFamily="34" charset="0"/>
              </a:rPr>
              <a:t>1.5</a:t>
            </a:r>
            <a:r>
              <a:rPr lang="en-US" altLang="es-PE" sz="1800" dirty="0">
                <a:latin typeface="Arial" panose="020B0604020202020204" pitchFamily="34" charset="0"/>
                <a:cs typeface="Arial" panose="020B0604020202020204" pitchFamily="34" charset="0"/>
              </a:rPr>
              <a:t>Ø,</a:t>
            </a:r>
            <a:r>
              <a:rPr lang="en-US" altLang="es-PE" sz="1800" dirty="0">
                <a:latin typeface="Arial" panose="020B0604020202020204" pitchFamily="34" charset="0"/>
              </a:rPr>
              <a:t> Si la </a:t>
            </a:r>
            <a:r>
              <a:rPr lang="en-US" altLang="es-PE" sz="1800" dirty="0" err="1">
                <a:latin typeface="Arial" panose="020B0604020202020204" pitchFamily="34" charset="0"/>
              </a:rPr>
              <a:t>desviación</a:t>
            </a:r>
            <a:r>
              <a:rPr lang="en-US" altLang="es-PE" sz="1800" dirty="0">
                <a:latin typeface="Arial" panose="020B0604020202020204" pitchFamily="34" charset="0"/>
              </a:rPr>
              <a:t> del </a:t>
            </a:r>
            <a:r>
              <a:rPr lang="en-US" altLang="es-PE" sz="1800" dirty="0" err="1">
                <a:latin typeface="Arial" panose="020B0604020202020204" pitchFamily="34" charset="0"/>
              </a:rPr>
              <a:t>taladro</a:t>
            </a:r>
            <a:r>
              <a:rPr lang="en-US" altLang="es-PE" sz="1800" dirty="0">
                <a:latin typeface="Arial" panose="020B0604020202020204" pitchFamily="34" charset="0"/>
              </a:rPr>
              <a:t> es (0.5% -1.0%).</a:t>
            </a:r>
            <a:endParaRPr lang="es-ES" altLang="es-PE" sz="1800" dirty="0">
              <a:latin typeface="Arial" panose="020B0604020202020204" pitchFamily="34" charset="0"/>
            </a:endParaRPr>
          </a:p>
        </p:txBody>
      </p:sp>
      <p:sp>
        <p:nvSpPr>
          <p:cNvPr id="23" name="Text Box 16">
            <a:extLst>
              <a:ext uri="{FF2B5EF4-FFF2-40B4-BE49-F238E27FC236}">
                <a16:creationId xmlns:a16="http://schemas.microsoft.com/office/drawing/2014/main" id="{08F0597C-4497-466F-B46E-F82F9AD9A26F}"/>
              </a:ext>
            </a:extLst>
          </p:cNvPr>
          <p:cNvSpPr txBox="1">
            <a:spLocks noChangeArrowheads="1"/>
          </p:cNvSpPr>
          <p:nvPr/>
        </p:nvSpPr>
        <p:spPr bwMode="auto">
          <a:xfrm>
            <a:off x="246775" y="2804626"/>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dirty="0">
                <a:latin typeface="Arial" panose="020B0604020202020204" pitchFamily="34" charset="0"/>
              </a:rPr>
              <a:t>B</a:t>
            </a:r>
            <a:r>
              <a:rPr lang="en-US" altLang="es-PE" baseline="-25000" dirty="0">
                <a:latin typeface="Arial" panose="020B0604020202020204" pitchFamily="34" charset="0"/>
              </a:rPr>
              <a:t>1</a:t>
            </a:r>
            <a:r>
              <a:rPr lang="en-US" altLang="es-PE" dirty="0">
                <a:latin typeface="Arial" panose="020B0604020202020204" pitchFamily="34" charset="0"/>
              </a:rPr>
              <a:t> = </a:t>
            </a:r>
            <a:endParaRPr lang="es-ES" altLang="es-PE" dirty="0">
              <a:latin typeface="Arial" panose="020B0604020202020204" pitchFamily="34" charset="0"/>
            </a:endParaRPr>
          </a:p>
        </p:txBody>
      </p:sp>
      <p:sp>
        <p:nvSpPr>
          <p:cNvPr id="26" name="Text Box 17">
            <a:extLst>
              <a:ext uri="{FF2B5EF4-FFF2-40B4-BE49-F238E27FC236}">
                <a16:creationId xmlns:a16="http://schemas.microsoft.com/office/drawing/2014/main" id="{4F43789B-0ED7-423F-95F9-CA4AF36E9750}"/>
              </a:ext>
            </a:extLst>
          </p:cNvPr>
          <p:cNvSpPr txBox="1">
            <a:spLocks noChangeArrowheads="1"/>
          </p:cNvSpPr>
          <p:nvPr/>
        </p:nvSpPr>
        <p:spPr bwMode="auto">
          <a:xfrm>
            <a:off x="1073863" y="3091963"/>
            <a:ext cx="55779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sz="1600" dirty="0">
                <a:latin typeface="Arial" panose="020B0604020202020204" pitchFamily="34" charset="0"/>
              </a:rPr>
              <a:t>1.7Ø-F, Si la </a:t>
            </a:r>
            <a:r>
              <a:rPr lang="en-US" altLang="es-PE" sz="1600" dirty="0" err="1">
                <a:latin typeface="Arial" panose="020B0604020202020204" pitchFamily="34" charset="0"/>
              </a:rPr>
              <a:t>desviación</a:t>
            </a:r>
            <a:r>
              <a:rPr lang="en-US" altLang="es-PE" sz="1600" dirty="0">
                <a:latin typeface="Arial" panose="020B0604020202020204" pitchFamily="34" charset="0"/>
              </a:rPr>
              <a:t> del </a:t>
            </a:r>
            <a:r>
              <a:rPr lang="en-US" altLang="es-PE" sz="1600" dirty="0" err="1">
                <a:latin typeface="Arial" panose="020B0604020202020204" pitchFamily="34" charset="0"/>
              </a:rPr>
              <a:t>taladro</a:t>
            </a:r>
            <a:r>
              <a:rPr lang="en-US" altLang="es-PE" sz="1600" dirty="0">
                <a:latin typeface="Arial" panose="020B0604020202020204" pitchFamily="34" charset="0"/>
              </a:rPr>
              <a:t> es mayor o </a:t>
            </a:r>
            <a:r>
              <a:rPr lang="en-US" altLang="es-PE" sz="1600" dirty="0" err="1">
                <a:latin typeface="Arial" panose="020B0604020202020204" pitchFamily="34" charset="0"/>
              </a:rPr>
              <a:t>igual</a:t>
            </a:r>
            <a:r>
              <a:rPr lang="en-US" altLang="es-PE" sz="1600" dirty="0">
                <a:latin typeface="Arial" panose="020B0604020202020204" pitchFamily="34" charset="0"/>
              </a:rPr>
              <a:t> a  1%</a:t>
            </a:r>
            <a:endParaRPr lang="es-ES" altLang="es-PE" sz="1600" dirty="0">
              <a:latin typeface="Arial" panose="020B0604020202020204" pitchFamily="34" charset="0"/>
            </a:endParaRPr>
          </a:p>
        </p:txBody>
      </p:sp>
      <p:sp>
        <p:nvSpPr>
          <p:cNvPr id="27" name="Text Box 18">
            <a:extLst>
              <a:ext uri="{FF2B5EF4-FFF2-40B4-BE49-F238E27FC236}">
                <a16:creationId xmlns:a16="http://schemas.microsoft.com/office/drawing/2014/main" id="{FA6A221C-6FCC-4E01-A037-8A6809485944}"/>
              </a:ext>
            </a:extLst>
          </p:cNvPr>
          <p:cNvSpPr txBox="1">
            <a:spLocks noChangeArrowheads="1"/>
          </p:cNvSpPr>
          <p:nvPr/>
        </p:nvSpPr>
        <p:spPr bwMode="auto">
          <a:xfrm>
            <a:off x="557773" y="3551774"/>
            <a:ext cx="60940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sz="1800" dirty="0" err="1">
                <a:latin typeface="Arial" panose="020B0604020202020204" pitchFamily="34" charset="0"/>
              </a:rPr>
              <a:t>Donde</a:t>
            </a:r>
            <a:r>
              <a:rPr lang="en-US" altLang="es-PE" sz="1800" dirty="0">
                <a:latin typeface="Arial" panose="020B0604020202020204" pitchFamily="34" charset="0"/>
              </a:rPr>
              <a:t>:</a:t>
            </a:r>
          </a:p>
          <a:p>
            <a:pPr eaLnBrk="1" hangingPunct="1"/>
            <a:r>
              <a:rPr lang="en-US" altLang="es-PE" sz="1800" dirty="0">
                <a:latin typeface="Arial" panose="020B0604020202020204" pitchFamily="34" charset="0"/>
              </a:rPr>
              <a:t>B</a:t>
            </a:r>
            <a:r>
              <a:rPr lang="en-US" altLang="es-PE" sz="1800" baseline="-25000" dirty="0">
                <a:latin typeface="Arial" panose="020B0604020202020204" pitchFamily="34" charset="0"/>
              </a:rPr>
              <a:t>1</a:t>
            </a:r>
            <a:r>
              <a:rPr lang="en-US" altLang="es-PE" sz="1800" dirty="0">
                <a:latin typeface="Arial" panose="020B0604020202020204" pitchFamily="34" charset="0"/>
              </a:rPr>
              <a:t> = burden </a:t>
            </a:r>
            <a:r>
              <a:rPr lang="en-US" altLang="es-PE" sz="1800" dirty="0" err="1">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primer </a:t>
            </a:r>
            <a:r>
              <a:rPr lang="en-US" altLang="es-PE" sz="1800" dirty="0" err="1">
                <a:latin typeface="Arial" panose="020B0604020202020204" pitchFamily="34" charset="0"/>
              </a:rPr>
              <a:t>cuadrante</a:t>
            </a:r>
            <a:endParaRPr lang="en-US" altLang="es-PE" sz="1800" dirty="0">
              <a:latin typeface="Arial" panose="020B0604020202020204" pitchFamily="34" charset="0"/>
            </a:endParaRPr>
          </a:p>
          <a:p>
            <a:pPr eaLnBrk="1" hangingPunct="1"/>
            <a:r>
              <a:rPr lang="en-US" altLang="es-PE" sz="1800" dirty="0">
                <a:latin typeface="Arial" panose="020B0604020202020204" pitchFamily="34" charset="0"/>
              </a:rPr>
              <a:t>ø = </a:t>
            </a:r>
            <a:r>
              <a:rPr lang="en-US" altLang="es-PE" sz="1800" dirty="0" err="1">
                <a:latin typeface="Arial" panose="020B0604020202020204" pitchFamily="34" charset="0"/>
              </a:rPr>
              <a:t>diámetro</a:t>
            </a:r>
            <a:r>
              <a:rPr lang="en-US" altLang="es-PE" sz="1800" dirty="0">
                <a:latin typeface="Arial" panose="020B0604020202020204" pitchFamily="34" charset="0"/>
              </a:rPr>
              <a:t> del </a:t>
            </a:r>
            <a:r>
              <a:rPr lang="en-US" altLang="es-PE" sz="1800" dirty="0" err="1">
                <a:latin typeface="Arial" panose="020B0604020202020204" pitchFamily="34" charset="0"/>
              </a:rPr>
              <a:t>taladro</a:t>
            </a:r>
            <a:r>
              <a:rPr lang="en-US" altLang="es-PE" sz="1800" dirty="0">
                <a:latin typeface="Arial" panose="020B0604020202020204" pitchFamily="34" charset="0"/>
              </a:rPr>
              <a:t> </a:t>
            </a:r>
            <a:r>
              <a:rPr lang="en-US" altLang="es-PE" sz="1800" dirty="0" err="1">
                <a:latin typeface="Arial" panose="020B0604020202020204" pitchFamily="34" charset="0"/>
              </a:rPr>
              <a:t>vacío</a:t>
            </a:r>
            <a:r>
              <a:rPr lang="en-US" altLang="es-PE" sz="1800" dirty="0">
                <a:latin typeface="Arial" panose="020B0604020202020204" pitchFamily="34" charset="0"/>
              </a:rPr>
              <a:t> o </a:t>
            </a:r>
            <a:r>
              <a:rPr lang="en-US" altLang="es-PE" sz="1800" dirty="0" err="1">
                <a:latin typeface="Arial" panose="020B0604020202020204" pitchFamily="34" charset="0"/>
              </a:rPr>
              <a:t>el</a:t>
            </a:r>
            <a:r>
              <a:rPr lang="en-US" altLang="es-PE" sz="1800" dirty="0">
                <a:latin typeface="Arial" panose="020B0604020202020204" pitchFamily="34" charset="0"/>
              </a:rPr>
              <a:t> </a:t>
            </a:r>
            <a:r>
              <a:rPr lang="en-US" altLang="es-PE" sz="1800" dirty="0" err="1">
                <a:latin typeface="Arial" panose="020B0604020202020204" pitchFamily="34" charset="0"/>
              </a:rPr>
              <a:t>equivalente</a:t>
            </a:r>
            <a:endParaRPr lang="en-US" altLang="es-PE" sz="1800" dirty="0">
              <a:latin typeface="Arial" panose="020B0604020202020204" pitchFamily="34" charset="0"/>
            </a:endParaRPr>
          </a:p>
          <a:p>
            <a:pPr eaLnBrk="1" hangingPunct="1"/>
            <a:r>
              <a:rPr lang="en-US" altLang="es-PE" sz="1800" dirty="0">
                <a:latin typeface="Arial" panose="020B0604020202020204" pitchFamily="34" charset="0"/>
              </a:rPr>
              <a:t>F = </a:t>
            </a:r>
            <a:r>
              <a:rPr lang="en-US" altLang="es-PE" sz="1800" dirty="0" err="1">
                <a:latin typeface="Arial" panose="020B0604020202020204" pitchFamily="34" charset="0"/>
              </a:rPr>
              <a:t>máxima</a:t>
            </a:r>
            <a:r>
              <a:rPr lang="en-US" altLang="es-PE" sz="1800" dirty="0">
                <a:latin typeface="Arial" panose="020B0604020202020204" pitchFamily="34" charset="0"/>
              </a:rPr>
              <a:t> </a:t>
            </a:r>
            <a:r>
              <a:rPr lang="en-US" altLang="es-PE" sz="1800" dirty="0" err="1">
                <a:latin typeface="Arial" panose="020B0604020202020204" pitchFamily="34" charset="0"/>
              </a:rPr>
              <a:t>desviación</a:t>
            </a:r>
            <a:r>
              <a:rPr lang="en-US" altLang="es-PE" sz="1800" dirty="0">
                <a:latin typeface="Arial" panose="020B0604020202020204" pitchFamily="34" charset="0"/>
              </a:rPr>
              <a:t> de la </a:t>
            </a:r>
            <a:r>
              <a:rPr lang="en-US" altLang="es-PE" sz="1800" dirty="0" err="1">
                <a:latin typeface="Arial" panose="020B0604020202020204" pitchFamily="34" charset="0"/>
              </a:rPr>
              <a:t>perforacion</a:t>
            </a:r>
            <a:endParaRPr lang="es-ES" altLang="es-PE" sz="1800" dirty="0">
              <a:latin typeface="Arial" panose="020B0604020202020204" pitchFamily="34" charset="0"/>
            </a:endParaRPr>
          </a:p>
        </p:txBody>
      </p:sp>
      <p:sp>
        <p:nvSpPr>
          <p:cNvPr id="28" name="Text Box 19">
            <a:extLst>
              <a:ext uri="{FF2B5EF4-FFF2-40B4-BE49-F238E27FC236}">
                <a16:creationId xmlns:a16="http://schemas.microsoft.com/office/drawing/2014/main" id="{16C5C64B-D64E-41DB-B3A0-67ED10AB5E72}"/>
              </a:ext>
            </a:extLst>
          </p:cNvPr>
          <p:cNvSpPr txBox="1">
            <a:spLocks noChangeArrowheads="1"/>
          </p:cNvSpPr>
          <p:nvPr/>
        </p:nvSpPr>
        <p:spPr bwMode="auto">
          <a:xfrm>
            <a:off x="548205" y="1605389"/>
            <a:ext cx="435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b="1" dirty="0">
                <a:solidFill>
                  <a:schemeClr val="accent2"/>
                </a:solidFill>
                <a:latin typeface="Arial" panose="020B0604020202020204" pitchFamily="34" charset="0"/>
              </a:rPr>
              <a:t>Primer </a:t>
            </a:r>
            <a:r>
              <a:rPr lang="es-PE" altLang="es-PE" b="1" dirty="0">
                <a:solidFill>
                  <a:schemeClr val="accent2"/>
                </a:solidFill>
                <a:latin typeface="Arial" panose="020B0604020202020204" pitchFamily="34" charset="0"/>
              </a:rPr>
              <a:t>cuadrante</a:t>
            </a:r>
            <a:r>
              <a:rPr lang="en-US" altLang="es-PE" b="1" dirty="0">
                <a:solidFill>
                  <a:schemeClr val="accent2"/>
                </a:solidFill>
                <a:latin typeface="Arial" panose="020B0604020202020204" pitchFamily="34" charset="0"/>
              </a:rPr>
              <a:t>:</a:t>
            </a:r>
            <a:endParaRPr lang="es-ES" altLang="es-PE" dirty="0">
              <a:solidFill>
                <a:schemeClr val="accent2"/>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0" name="Object 9">
                <a:extLst>
                  <a:ext uri="{FF2B5EF4-FFF2-40B4-BE49-F238E27FC236}">
                    <a16:creationId xmlns:a16="http://schemas.microsoft.com/office/drawing/2014/main" id="{75EF43A3-0B58-45AB-8696-28F59B8CF416}"/>
                  </a:ext>
                </a:extLst>
              </p:cNvPr>
              <p:cNvSpPr txBox="1"/>
              <p:nvPr/>
            </p:nvSpPr>
            <p:spPr bwMode="auto">
              <a:xfrm>
                <a:off x="1573213" y="4860925"/>
                <a:ext cx="2089150" cy="576263"/>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txBody>
              <a:bodyPr>
                <a:normAutofit/>
              </a:bodyPr>
              <a:lstStyle/>
              <a:p>
                <a:pPr/>
                <a14:m>
                  <m:oMathPara xmlns:m="http://schemas.openxmlformats.org/officeDocument/2006/math">
                    <m:oMathParaPr>
                      <m:jc m:val="left"/>
                    </m:oMathParaPr>
                    <m:oMath xmlns:m="http://schemas.openxmlformats.org/officeDocument/2006/math">
                      <m:r>
                        <a:rPr lang="es-PE" sz="3000" i="1" smtClean="0">
                          <a:solidFill>
                            <a:srgbClr val="000000"/>
                          </a:solidFill>
                          <a:latin typeface="Cambria Math" panose="02040503050406030204" pitchFamily="18" charset="0"/>
                        </a:rPr>
                        <m:t>𝐹</m:t>
                      </m:r>
                      <m:r>
                        <a:rPr lang="es-PE" sz="3000" i="1" smtClean="0">
                          <a:solidFill>
                            <a:srgbClr val="000000"/>
                          </a:solidFill>
                          <a:latin typeface="Cambria Math" panose="02040503050406030204" pitchFamily="18" charset="0"/>
                        </a:rPr>
                        <m:t>=</m:t>
                      </m:r>
                      <m:r>
                        <a:rPr lang="es-PE" sz="3000" i="1" smtClean="0">
                          <a:solidFill>
                            <a:srgbClr val="000000"/>
                          </a:solidFill>
                          <a:latin typeface="Cambria Math" panose="02040503050406030204" pitchFamily="18" charset="0"/>
                        </a:rPr>
                        <m:t>𝛼</m:t>
                      </m:r>
                      <m:r>
                        <a:rPr lang="es-PE" sz="3000" b="0" i="1" smtClean="0">
                          <a:solidFill>
                            <a:srgbClr val="000000"/>
                          </a:solidFill>
                          <a:latin typeface="Cambria Math" panose="02040503050406030204" pitchFamily="18" charset="0"/>
                        </a:rPr>
                        <m:t>𝐿</m:t>
                      </m:r>
                      <m:r>
                        <a:rPr lang="es-PE" sz="3000" i="1">
                          <a:solidFill>
                            <a:srgbClr val="000000"/>
                          </a:solidFill>
                          <a:latin typeface="Cambria Math" panose="02040503050406030204" pitchFamily="18" charset="0"/>
                        </a:rPr>
                        <m:t>+</m:t>
                      </m:r>
                      <m:r>
                        <a:rPr lang="es-PE" sz="3000" i="1">
                          <a:solidFill>
                            <a:srgbClr val="000000"/>
                          </a:solidFill>
                          <a:latin typeface="Cambria Math" panose="02040503050406030204" pitchFamily="18" charset="0"/>
                        </a:rPr>
                        <m:t>𝛽</m:t>
                      </m:r>
                    </m:oMath>
                  </m:oMathPara>
                </a14:m>
                <a:endParaRPr lang="es-PE" sz="3000" dirty="0"/>
              </a:p>
            </p:txBody>
          </p:sp>
        </mc:Choice>
        <mc:Fallback xmlns="">
          <p:sp>
            <p:nvSpPr>
              <p:cNvPr id="30" name="Object 9">
                <a:extLst>
                  <a:ext uri="{FF2B5EF4-FFF2-40B4-BE49-F238E27FC236}">
                    <a16:creationId xmlns:a16="http://schemas.microsoft.com/office/drawing/2014/main" id="{75EF43A3-0B58-45AB-8696-28F59B8CF416}"/>
                  </a:ext>
                </a:extLst>
              </p:cNvPr>
              <p:cNvSpPr txBox="1">
                <a:spLocks noRot="1" noChangeAspect="1" noMove="1" noResize="1" noEditPoints="1" noAdjustHandles="1" noChangeArrowheads="1" noChangeShapeType="1" noTextEdit="1"/>
              </p:cNvSpPr>
              <p:nvPr/>
            </p:nvSpPr>
            <p:spPr bwMode="auto">
              <a:xfrm>
                <a:off x="1573213" y="4860925"/>
                <a:ext cx="2089150" cy="576263"/>
              </a:xfrm>
              <a:prstGeom prst="rect">
                <a:avLst/>
              </a:prstGeom>
              <a:blipFill>
                <a:blip r:embed="rId5"/>
                <a:stretch>
                  <a:fillRect/>
                </a:stretch>
              </a:blipFill>
              <a:ln w="38100">
                <a:solidFill>
                  <a:srgbClr val="00B0F0"/>
                </a:solidFill>
                <a:miter lim="800000"/>
                <a:headEnd/>
                <a:tailEnd/>
              </a:ln>
              <a:effectLst>
                <a:prstShdw prst="shdw13" dist="53882" dir="13500000">
                  <a:schemeClr val="tx2">
                    <a:alpha val="50000"/>
                  </a:schemeClr>
                </a:prstShdw>
              </a:effectLst>
            </p:spPr>
            <p:txBody>
              <a:bodyPr/>
              <a:lstStyle/>
              <a:p>
                <a:r>
                  <a:rPr lang="es-PE">
                    <a:noFill/>
                  </a:rPr>
                  <a:t> </a:t>
                </a:r>
              </a:p>
            </p:txBody>
          </p:sp>
        </mc:Fallback>
      </mc:AlternateContent>
      <p:sp>
        <p:nvSpPr>
          <p:cNvPr id="32" name="Text Box 15">
            <a:extLst>
              <a:ext uri="{FF2B5EF4-FFF2-40B4-BE49-F238E27FC236}">
                <a16:creationId xmlns:a16="http://schemas.microsoft.com/office/drawing/2014/main" id="{BBC9C95F-955B-4D88-9A84-1BFAC720E899}"/>
              </a:ext>
            </a:extLst>
          </p:cNvPr>
          <p:cNvSpPr txBox="1">
            <a:spLocks noChangeArrowheads="1"/>
          </p:cNvSpPr>
          <p:nvPr/>
        </p:nvSpPr>
        <p:spPr bwMode="auto">
          <a:xfrm>
            <a:off x="678576" y="5439111"/>
            <a:ext cx="57401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Font typeface="Symbol" panose="05050102010706020507" pitchFamily="18" charset="2"/>
              <a:buChar char="a"/>
            </a:pPr>
            <a:r>
              <a:rPr lang="en-US" altLang="es-PE" sz="1800" dirty="0">
                <a:latin typeface="Arial" panose="020B0604020202020204" pitchFamily="34" charset="0"/>
                <a:sym typeface="Symbol" panose="05050102010706020507" pitchFamily="18" charset="2"/>
              </a:rPr>
              <a:t> = </a:t>
            </a:r>
            <a:r>
              <a:rPr lang="en-US" altLang="es-PE" sz="1800" dirty="0" err="1">
                <a:latin typeface="Arial" panose="020B0604020202020204" pitchFamily="34" charset="0"/>
                <a:sym typeface="Symbol" panose="05050102010706020507" pitchFamily="18" charset="2"/>
              </a:rPr>
              <a:t>desviación</a:t>
            </a:r>
            <a:r>
              <a:rPr lang="en-US" altLang="es-PE" sz="1800" dirty="0">
                <a:latin typeface="Arial" panose="020B0604020202020204" pitchFamily="34" charset="0"/>
                <a:sym typeface="Symbol" panose="05050102010706020507" pitchFamily="18" charset="2"/>
              </a:rPr>
              <a:t> angular (m/m).</a:t>
            </a:r>
          </a:p>
          <a:p>
            <a:pPr>
              <a:spcBef>
                <a:spcPct val="50000"/>
              </a:spcBef>
              <a:buFont typeface="Symbol" panose="05050102010706020507" pitchFamily="18" charset="2"/>
              <a:buChar char="b"/>
            </a:pPr>
            <a:r>
              <a:rPr lang="en-US" altLang="es-PE" sz="1800" dirty="0">
                <a:latin typeface="Arial" panose="020B0604020202020204" pitchFamily="34" charset="0"/>
                <a:sym typeface="Symbol" panose="05050102010706020507" pitchFamily="18" charset="2"/>
              </a:rPr>
              <a:t> = </a:t>
            </a:r>
            <a:r>
              <a:rPr lang="en-US" altLang="es-PE" sz="1800" dirty="0" err="1">
                <a:latin typeface="Arial" panose="020B0604020202020204" pitchFamily="34" charset="0"/>
                <a:sym typeface="Symbol" panose="05050102010706020507" pitchFamily="18" charset="2"/>
              </a:rPr>
              <a:t>desviación</a:t>
            </a:r>
            <a:r>
              <a:rPr lang="en-US" altLang="es-PE" sz="1800" dirty="0">
                <a:latin typeface="Arial" panose="020B0604020202020204" pitchFamily="34" charset="0"/>
                <a:sym typeface="Symbol" panose="05050102010706020507" pitchFamily="18" charset="2"/>
              </a:rPr>
              <a:t> </a:t>
            </a:r>
            <a:r>
              <a:rPr lang="en-US" altLang="es-PE" sz="1800" dirty="0" err="1">
                <a:latin typeface="Arial" panose="020B0604020202020204" pitchFamily="34" charset="0"/>
                <a:sym typeface="Symbol" panose="05050102010706020507" pitchFamily="18" charset="2"/>
              </a:rPr>
              <a:t>en</a:t>
            </a:r>
            <a:r>
              <a:rPr lang="en-US" altLang="es-PE" sz="1800" dirty="0">
                <a:latin typeface="Arial" panose="020B0604020202020204" pitchFamily="34" charset="0"/>
                <a:sym typeface="Symbol" panose="05050102010706020507" pitchFamily="18" charset="2"/>
              </a:rPr>
              <a:t> </a:t>
            </a:r>
            <a:r>
              <a:rPr lang="en-US" altLang="es-PE" sz="1800" dirty="0" err="1">
                <a:latin typeface="Arial" panose="020B0604020202020204" pitchFamily="34" charset="0"/>
                <a:sym typeface="Symbol" panose="05050102010706020507" pitchFamily="18" charset="2"/>
              </a:rPr>
              <a:t>el</a:t>
            </a:r>
            <a:r>
              <a:rPr lang="en-US" altLang="es-PE" sz="1800" dirty="0">
                <a:latin typeface="Arial" panose="020B0604020202020204" pitchFamily="34" charset="0"/>
                <a:sym typeface="Symbol" panose="05050102010706020507" pitchFamily="18" charset="2"/>
              </a:rPr>
              <a:t> collar o </a:t>
            </a:r>
            <a:r>
              <a:rPr lang="en-US" altLang="es-PE" sz="1800" dirty="0" err="1">
                <a:latin typeface="Arial" panose="020B0604020202020204" pitchFamily="34" charset="0"/>
                <a:sym typeface="Symbol" panose="05050102010706020507" pitchFamily="18" charset="2"/>
              </a:rPr>
              <a:t>empate</a:t>
            </a:r>
            <a:r>
              <a:rPr lang="en-US" altLang="es-PE" sz="1800" dirty="0">
                <a:latin typeface="Arial" panose="020B0604020202020204" pitchFamily="34" charset="0"/>
                <a:sym typeface="Symbol" panose="05050102010706020507" pitchFamily="18" charset="2"/>
              </a:rPr>
              <a:t> (m).</a:t>
            </a:r>
          </a:p>
          <a:p>
            <a:pPr>
              <a:spcBef>
                <a:spcPct val="50000"/>
              </a:spcBef>
            </a:pPr>
            <a:r>
              <a:rPr lang="en-US" altLang="es-PE" sz="1800" dirty="0">
                <a:latin typeface="Arial" panose="020B0604020202020204" pitchFamily="34" charset="0"/>
                <a:sym typeface="Symbol" panose="05050102010706020507" pitchFamily="18" charset="2"/>
              </a:rPr>
              <a:t>L = </a:t>
            </a:r>
            <a:r>
              <a:rPr lang="en-US" altLang="es-PE" sz="1800" dirty="0" err="1">
                <a:latin typeface="Arial" panose="020B0604020202020204" pitchFamily="34" charset="0"/>
                <a:sym typeface="Symbol" panose="05050102010706020507" pitchFamily="18" charset="2"/>
              </a:rPr>
              <a:t>profundidad</a:t>
            </a:r>
            <a:r>
              <a:rPr lang="en-US" altLang="es-PE" sz="1800" dirty="0">
                <a:latin typeface="Arial" panose="020B0604020202020204" pitchFamily="34" charset="0"/>
                <a:sym typeface="Symbol" panose="05050102010706020507" pitchFamily="18" charset="2"/>
              </a:rPr>
              <a:t> del </a:t>
            </a:r>
            <a:r>
              <a:rPr lang="en-US" altLang="es-PE" sz="1800" dirty="0" err="1">
                <a:latin typeface="Arial" panose="020B0604020202020204" pitchFamily="34" charset="0"/>
                <a:sym typeface="Symbol" panose="05050102010706020507" pitchFamily="18" charset="2"/>
              </a:rPr>
              <a:t>taladro</a:t>
            </a:r>
            <a:r>
              <a:rPr lang="en-US" altLang="es-PE" sz="1800" dirty="0">
                <a:latin typeface="Arial" panose="020B0604020202020204" pitchFamily="34" charset="0"/>
                <a:sym typeface="Symbol" panose="05050102010706020507" pitchFamily="18" charset="2"/>
              </a:rPr>
              <a:t> (m).</a:t>
            </a:r>
            <a:endParaRPr lang="es-ES" altLang="es-PE" sz="1800" dirty="0">
              <a:latin typeface="Arial" panose="020B0604020202020204" pitchFamily="34" charset="0"/>
            </a:endParaRPr>
          </a:p>
        </p:txBody>
      </p:sp>
      <p:sp>
        <p:nvSpPr>
          <p:cNvPr id="34" name="Text Box 7">
            <a:extLst>
              <a:ext uri="{FF2B5EF4-FFF2-40B4-BE49-F238E27FC236}">
                <a16:creationId xmlns:a16="http://schemas.microsoft.com/office/drawing/2014/main" id="{0FBE9A4E-C256-41A0-9494-F7C5784FB20B}"/>
              </a:ext>
            </a:extLst>
          </p:cNvPr>
          <p:cNvSpPr txBox="1">
            <a:spLocks noChangeArrowheads="1"/>
          </p:cNvSpPr>
          <p:nvPr/>
        </p:nvSpPr>
        <p:spPr bwMode="auto">
          <a:xfrm>
            <a:off x="6759762" y="2783284"/>
            <a:ext cx="533135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s-PE" altLang="es-PE" sz="1800" dirty="0">
                <a:latin typeface="Arial" panose="020B0604020202020204" pitchFamily="34" charset="0"/>
              </a:rPr>
              <a:t>Usando el modelo matemático de </a:t>
            </a:r>
            <a:r>
              <a:rPr lang="es-PE" altLang="es-PE" sz="1800" dirty="0" err="1">
                <a:latin typeface="Arial" panose="020B0604020202020204" pitchFamily="34" charset="0"/>
              </a:rPr>
              <a:t>langerfors</a:t>
            </a:r>
            <a:r>
              <a:rPr lang="es-PE" altLang="es-PE" sz="1800" dirty="0">
                <a:latin typeface="Arial" panose="020B0604020202020204" pitchFamily="34" charset="0"/>
              </a:rPr>
              <a:t> y </a:t>
            </a:r>
            <a:r>
              <a:rPr lang="es-PE" altLang="es-PE" sz="1800" dirty="0" err="1">
                <a:latin typeface="Arial" panose="020B0604020202020204" pitchFamily="34" charset="0"/>
              </a:rPr>
              <a:t>kihlstrom</a:t>
            </a:r>
            <a:r>
              <a:rPr lang="es-PE" altLang="es-PE" sz="1800" dirty="0">
                <a:latin typeface="Arial" panose="020B0604020202020204" pitchFamily="34" charset="0"/>
              </a:rPr>
              <a:t>, la concentración de carga par el 1er cuadrante se determina de la siguiente manera:</a:t>
            </a:r>
          </a:p>
        </p:txBody>
      </p:sp>
      <p:graphicFrame>
        <p:nvGraphicFramePr>
          <p:cNvPr id="35" name="Object 5">
            <a:extLst>
              <a:ext uri="{FF2B5EF4-FFF2-40B4-BE49-F238E27FC236}">
                <a16:creationId xmlns:a16="http://schemas.microsoft.com/office/drawing/2014/main" id="{51B4D5CC-B057-42DF-8305-9A790285F8AD}"/>
              </a:ext>
            </a:extLst>
          </p:cNvPr>
          <p:cNvGraphicFramePr>
            <a:graphicFrameLocks noChangeAspect="1"/>
          </p:cNvGraphicFramePr>
          <p:nvPr>
            <p:extLst>
              <p:ext uri="{D42A27DB-BD31-4B8C-83A1-F6EECF244321}">
                <p14:modId xmlns:p14="http://schemas.microsoft.com/office/powerpoint/2010/main" val="3147014690"/>
              </p:ext>
            </p:extLst>
          </p:nvPr>
        </p:nvGraphicFramePr>
        <p:xfrm>
          <a:off x="7822716" y="3924300"/>
          <a:ext cx="3527425" cy="936625"/>
        </p:xfrm>
        <a:graphic>
          <a:graphicData uri="http://schemas.openxmlformats.org/presentationml/2006/ole">
            <mc:AlternateContent xmlns:mc="http://schemas.openxmlformats.org/markup-compatibility/2006">
              <mc:Choice xmlns:v="urn:schemas-microsoft-com:vml" Requires="v">
                <p:oleObj spid="_x0000_s3080" name="Ecuación" r:id="rId6" imgW="1764534" imgH="545863" progId="Equation.3">
                  <p:embed/>
                </p:oleObj>
              </mc:Choice>
              <mc:Fallback>
                <p:oleObj name="Ecuación" r:id="rId6" imgW="1764534" imgH="545863" progId="Equation.3">
                  <p:embed/>
                  <p:pic>
                    <p:nvPicPr>
                      <p:cNvPr id="6349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2716" y="3924300"/>
                        <a:ext cx="3527425" cy="936625"/>
                      </a:xfrm>
                      <a:prstGeom prst="rect">
                        <a:avLst/>
                      </a:prstGeom>
                      <a:solidFill>
                        <a:schemeClr val="bg1"/>
                      </a:solidFill>
                      <a:ln w="38100">
                        <a:solidFill>
                          <a:srgbClr val="00B0F0"/>
                        </a:solidFill>
                        <a:miter lim="800000"/>
                        <a:headEnd/>
                        <a:tailEnd/>
                      </a:ln>
                      <a:effectLst>
                        <a:prstShdw prst="shdw13" dist="53882" dir="13500000">
                          <a:schemeClr val="tx2">
                            <a:alpha val="50000"/>
                          </a:schemeClr>
                        </a:prstShdw>
                      </a:effectLst>
                    </p:spPr>
                  </p:pic>
                </p:oleObj>
              </mc:Fallback>
            </mc:AlternateContent>
          </a:graphicData>
        </a:graphic>
      </p:graphicFrame>
      <p:sp>
        <p:nvSpPr>
          <p:cNvPr id="36" name="Text Box 8">
            <a:extLst>
              <a:ext uri="{FF2B5EF4-FFF2-40B4-BE49-F238E27FC236}">
                <a16:creationId xmlns:a16="http://schemas.microsoft.com/office/drawing/2014/main" id="{BDD4B10A-34B8-4FE1-8BF2-9A98E613882C}"/>
              </a:ext>
            </a:extLst>
          </p:cNvPr>
          <p:cNvSpPr txBox="1">
            <a:spLocks noChangeArrowheads="1"/>
          </p:cNvSpPr>
          <p:nvPr/>
        </p:nvSpPr>
        <p:spPr bwMode="auto">
          <a:xfrm>
            <a:off x="6738300" y="4752103"/>
            <a:ext cx="533135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s-PE" sz="1600" dirty="0" err="1">
                <a:latin typeface="Arial" panose="020B0604020202020204" pitchFamily="34" charset="0"/>
              </a:rPr>
              <a:t>Donde</a:t>
            </a:r>
            <a:r>
              <a:rPr lang="en-US" altLang="es-PE" sz="1600" dirty="0">
                <a:latin typeface="Arial" panose="020B0604020202020204" pitchFamily="34" charset="0"/>
              </a:rPr>
              <a:t>:</a:t>
            </a:r>
          </a:p>
          <a:p>
            <a:pPr>
              <a:spcBef>
                <a:spcPct val="50000"/>
              </a:spcBef>
            </a:pPr>
            <a:r>
              <a:rPr lang="en-US" altLang="es-PE" sz="1600" dirty="0">
                <a:latin typeface="Arial" panose="020B0604020202020204" pitchFamily="34" charset="0"/>
              </a:rPr>
              <a:t>q</a:t>
            </a:r>
            <a:r>
              <a:rPr lang="en-US" altLang="es-PE" sz="1600" baseline="-25000" dirty="0">
                <a:latin typeface="Arial" panose="020B0604020202020204" pitchFamily="34" charset="0"/>
              </a:rPr>
              <a:t>1</a:t>
            </a:r>
            <a:r>
              <a:rPr lang="en-US" altLang="es-PE" sz="1600" dirty="0">
                <a:latin typeface="Arial" panose="020B0604020202020204" pitchFamily="34" charset="0"/>
              </a:rPr>
              <a:t> = </a:t>
            </a:r>
            <a:r>
              <a:rPr lang="en-US" altLang="es-PE" sz="1600" dirty="0" err="1">
                <a:latin typeface="Arial" panose="020B0604020202020204" pitchFamily="34" charset="0"/>
              </a:rPr>
              <a:t>concentración</a:t>
            </a:r>
            <a:r>
              <a:rPr lang="en-US" altLang="es-PE" sz="1600" dirty="0">
                <a:latin typeface="Arial" panose="020B0604020202020204" pitchFamily="34" charset="0"/>
              </a:rPr>
              <a:t> de carga (kg/m) </a:t>
            </a:r>
            <a:r>
              <a:rPr lang="en-US" altLang="es-PE" sz="1600" dirty="0" err="1">
                <a:latin typeface="Arial" panose="020B0604020202020204" pitchFamily="34" charset="0"/>
              </a:rPr>
              <a:t>en</a:t>
            </a:r>
            <a:r>
              <a:rPr lang="en-US" altLang="es-PE" sz="1600" dirty="0">
                <a:latin typeface="Arial" panose="020B0604020202020204" pitchFamily="34" charset="0"/>
              </a:rPr>
              <a:t> </a:t>
            </a:r>
            <a:r>
              <a:rPr lang="en-US" altLang="es-PE" sz="1600" dirty="0" err="1">
                <a:latin typeface="Arial" panose="020B0604020202020204" pitchFamily="34" charset="0"/>
              </a:rPr>
              <a:t>el</a:t>
            </a:r>
            <a:r>
              <a:rPr lang="en-US" altLang="es-PE" sz="1600" dirty="0">
                <a:latin typeface="Arial" panose="020B0604020202020204" pitchFamily="34" charset="0"/>
              </a:rPr>
              <a:t> 1er </a:t>
            </a:r>
            <a:r>
              <a:rPr lang="en-US" altLang="es-PE" sz="1600" dirty="0" err="1">
                <a:latin typeface="Arial" panose="020B0604020202020204" pitchFamily="34" charset="0"/>
              </a:rPr>
              <a:t>cuadrante</a:t>
            </a:r>
            <a:r>
              <a:rPr lang="en-US" altLang="es-PE" sz="1600" dirty="0">
                <a:latin typeface="Arial" panose="020B0604020202020204" pitchFamily="34" charset="0"/>
              </a:rPr>
              <a:t>.</a:t>
            </a:r>
          </a:p>
          <a:p>
            <a:pPr>
              <a:spcBef>
                <a:spcPct val="50000"/>
              </a:spcBef>
            </a:pPr>
            <a:r>
              <a:rPr lang="en-US" altLang="es-PE" sz="1600" dirty="0">
                <a:latin typeface="Arial" panose="020B0604020202020204" pitchFamily="34" charset="0"/>
              </a:rPr>
              <a:t>B = burden (m).</a:t>
            </a:r>
          </a:p>
          <a:p>
            <a:pPr>
              <a:spcBef>
                <a:spcPct val="50000"/>
              </a:spcBef>
            </a:pPr>
            <a:r>
              <a:rPr lang="en-US" altLang="es-PE" sz="1600" dirty="0">
                <a:latin typeface="Arial" panose="020B0604020202020204" pitchFamily="34" charset="0"/>
              </a:rPr>
              <a:t>ø = </a:t>
            </a:r>
            <a:r>
              <a:rPr lang="en-US" altLang="es-PE" sz="1600" dirty="0" err="1">
                <a:latin typeface="Arial" panose="020B0604020202020204" pitchFamily="34" charset="0"/>
              </a:rPr>
              <a:t>diámetro</a:t>
            </a:r>
            <a:r>
              <a:rPr lang="en-US" altLang="es-PE" sz="1600" dirty="0">
                <a:latin typeface="Arial" panose="020B0604020202020204" pitchFamily="34" charset="0"/>
              </a:rPr>
              <a:t> del </a:t>
            </a:r>
            <a:r>
              <a:rPr lang="en-US" altLang="es-PE" sz="1600" dirty="0" err="1">
                <a:latin typeface="Arial" panose="020B0604020202020204" pitchFamily="34" charset="0"/>
              </a:rPr>
              <a:t>taladro</a:t>
            </a:r>
            <a:r>
              <a:rPr lang="en-US" altLang="es-PE" sz="1600" dirty="0">
                <a:latin typeface="Arial" panose="020B0604020202020204" pitchFamily="34" charset="0"/>
              </a:rPr>
              <a:t> </a:t>
            </a:r>
            <a:r>
              <a:rPr lang="en-US" altLang="es-PE" sz="1600" dirty="0" err="1">
                <a:latin typeface="Arial" panose="020B0604020202020204" pitchFamily="34" charset="0"/>
              </a:rPr>
              <a:t>vacío</a:t>
            </a:r>
            <a:r>
              <a:rPr lang="en-US" altLang="es-PE" sz="1600" dirty="0">
                <a:latin typeface="Arial" panose="020B0604020202020204" pitchFamily="34" charset="0"/>
              </a:rPr>
              <a:t> (m)</a:t>
            </a:r>
          </a:p>
          <a:p>
            <a:pPr>
              <a:spcBef>
                <a:spcPct val="50000"/>
              </a:spcBef>
            </a:pPr>
            <a:r>
              <a:rPr lang="en-US" altLang="es-PE" sz="1600" dirty="0">
                <a:latin typeface="Arial" panose="020B0604020202020204" pitchFamily="34" charset="0"/>
              </a:rPr>
              <a:t>d</a:t>
            </a:r>
            <a:r>
              <a:rPr lang="en-US" altLang="es-PE" sz="1600" baseline="-25000" dirty="0">
                <a:latin typeface="Arial" panose="020B0604020202020204" pitchFamily="34" charset="0"/>
              </a:rPr>
              <a:t>0</a:t>
            </a:r>
            <a:r>
              <a:rPr lang="en-US" altLang="es-PE" sz="1600" dirty="0">
                <a:latin typeface="Arial" panose="020B0604020202020204" pitchFamily="34" charset="0"/>
              </a:rPr>
              <a:t> = </a:t>
            </a:r>
            <a:r>
              <a:rPr lang="en-US" altLang="es-PE" sz="1600" dirty="0" err="1">
                <a:latin typeface="Arial" panose="020B0604020202020204" pitchFamily="34" charset="0"/>
              </a:rPr>
              <a:t>diámetro</a:t>
            </a:r>
            <a:r>
              <a:rPr lang="en-US" altLang="es-PE" sz="1600" dirty="0">
                <a:latin typeface="Arial" panose="020B0604020202020204" pitchFamily="34" charset="0"/>
              </a:rPr>
              <a:t> de los </a:t>
            </a:r>
            <a:r>
              <a:rPr lang="en-US" altLang="es-PE" sz="1600" dirty="0" err="1">
                <a:latin typeface="Arial" panose="020B0604020202020204" pitchFamily="34" charset="0"/>
              </a:rPr>
              <a:t>taladros</a:t>
            </a:r>
            <a:r>
              <a:rPr lang="en-US" altLang="es-PE" sz="1600" dirty="0">
                <a:latin typeface="Arial" panose="020B0604020202020204" pitchFamily="34" charset="0"/>
              </a:rPr>
              <a:t> de </a:t>
            </a:r>
            <a:r>
              <a:rPr lang="en-US" altLang="es-PE" sz="1600" dirty="0" err="1">
                <a:latin typeface="Arial" panose="020B0604020202020204" pitchFamily="34" charset="0"/>
              </a:rPr>
              <a:t>producciòn</a:t>
            </a:r>
            <a:r>
              <a:rPr lang="en-US" altLang="es-PE" sz="1600" dirty="0">
                <a:latin typeface="Arial" panose="020B0604020202020204" pitchFamily="34" charset="0"/>
              </a:rPr>
              <a:t> (m)</a:t>
            </a:r>
            <a:endParaRPr lang="es-ES" altLang="es-PE" sz="1600" dirty="0">
              <a:latin typeface="Arial" panose="020B0604020202020204" pitchFamily="34" charset="0"/>
            </a:endParaRPr>
          </a:p>
        </p:txBody>
      </p:sp>
      <p:sp>
        <p:nvSpPr>
          <p:cNvPr id="37" name="Text Box 19">
            <a:extLst>
              <a:ext uri="{FF2B5EF4-FFF2-40B4-BE49-F238E27FC236}">
                <a16:creationId xmlns:a16="http://schemas.microsoft.com/office/drawing/2014/main" id="{E9BD4093-D6F4-40D3-947F-627EAEE22F70}"/>
              </a:ext>
            </a:extLst>
          </p:cNvPr>
          <p:cNvSpPr txBox="1">
            <a:spLocks noChangeArrowheads="1"/>
          </p:cNvSpPr>
          <p:nvPr/>
        </p:nvSpPr>
        <p:spPr bwMode="auto">
          <a:xfrm>
            <a:off x="6702442" y="1609304"/>
            <a:ext cx="49734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PE" altLang="es-PE" sz="1800" b="1" dirty="0">
                <a:solidFill>
                  <a:schemeClr val="accent2"/>
                </a:solidFill>
                <a:latin typeface="Arial" panose="020B0604020202020204" pitchFamily="34" charset="0"/>
              </a:rPr>
              <a:t>Cálculo de concentración de carga</a:t>
            </a:r>
            <a:r>
              <a:rPr lang="en-US" altLang="es-PE" sz="1800" b="1" dirty="0">
                <a:solidFill>
                  <a:schemeClr val="accent2"/>
                </a:solidFill>
                <a:latin typeface="Arial" panose="020B0604020202020204" pitchFamily="34" charset="0"/>
              </a:rPr>
              <a:t>:</a:t>
            </a:r>
          </a:p>
          <a:p>
            <a:pPr eaLnBrk="1" hangingPunct="1"/>
            <a:endParaRPr lang="en-US" altLang="es-PE" sz="1800" b="1" dirty="0">
              <a:solidFill>
                <a:schemeClr val="accent2"/>
              </a:solidFill>
              <a:latin typeface="Arial" panose="020B0604020202020204" pitchFamily="34" charset="0"/>
            </a:endParaRPr>
          </a:p>
          <a:p>
            <a:pPr eaLnBrk="1" hangingPunct="1"/>
            <a:r>
              <a:rPr lang="en-US" altLang="es-PE" sz="1800" b="1" dirty="0">
                <a:solidFill>
                  <a:schemeClr val="accent2"/>
                </a:solidFill>
                <a:latin typeface="Arial" panose="020B0604020202020204" pitchFamily="34" charset="0"/>
              </a:rPr>
              <a:t>1. Para </a:t>
            </a:r>
            <a:r>
              <a:rPr lang="en-US" altLang="es-PE" sz="1800" b="1" dirty="0" err="1">
                <a:solidFill>
                  <a:schemeClr val="accent2"/>
                </a:solidFill>
                <a:latin typeface="Arial" panose="020B0604020202020204" pitchFamily="34" charset="0"/>
              </a:rPr>
              <a:t>cargados</a:t>
            </a:r>
            <a:r>
              <a:rPr lang="en-US" altLang="es-PE" sz="1800" b="1" dirty="0">
                <a:solidFill>
                  <a:schemeClr val="accent2"/>
                </a:solidFill>
                <a:latin typeface="Arial" panose="020B0604020202020204" pitchFamily="34" charset="0"/>
              </a:rPr>
              <a:t> con </a:t>
            </a:r>
            <a:r>
              <a:rPr lang="en-US" altLang="es-PE" sz="1800" b="1" dirty="0" err="1">
                <a:solidFill>
                  <a:schemeClr val="accent2"/>
                </a:solidFill>
                <a:latin typeface="Arial" panose="020B0604020202020204" pitchFamily="34" charset="0"/>
              </a:rPr>
              <a:t>cartuchos</a:t>
            </a:r>
            <a:endParaRPr lang="es-ES" altLang="es-PE" sz="18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289505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2. </a:t>
            </a:r>
            <a:r>
              <a:rPr lang="en-US" altLang="es-PE" b="1" dirty="0" err="1">
                <a:solidFill>
                  <a:schemeClr val="accent2"/>
                </a:solidFill>
                <a:latin typeface="Arial" panose="020B0604020202020204" pitchFamily="34" charset="0"/>
              </a:rPr>
              <a:t>Arranque</a:t>
            </a:r>
            <a:r>
              <a:rPr lang="en-US" altLang="es-PE" b="1" dirty="0">
                <a:solidFill>
                  <a:schemeClr val="accent2"/>
                </a:solidFill>
                <a:latin typeface="Arial" panose="020B0604020202020204" pitchFamily="34" charset="0"/>
              </a:rPr>
              <a:t>:</a:t>
            </a:r>
            <a:endParaRPr lang="es-PE" dirty="0"/>
          </a:p>
        </p:txBody>
      </p:sp>
      <p:sp>
        <p:nvSpPr>
          <p:cNvPr id="28" name="Text Box 19">
            <a:extLst>
              <a:ext uri="{FF2B5EF4-FFF2-40B4-BE49-F238E27FC236}">
                <a16:creationId xmlns:a16="http://schemas.microsoft.com/office/drawing/2014/main" id="{16C5C64B-D64E-41DB-B3A0-67ED10AB5E72}"/>
              </a:ext>
            </a:extLst>
          </p:cNvPr>
          <p:cNvSpPr txBox="1">
            <a:spLocks noChangeArrowheads="1"/>
          </p:cNvSpPr>
          <p:nvPr/>
        </p:nvSpPr>
        <p:spPr bwMode="auto">
          <a:xfrm>
            <a:off x="548205" y="1605389"/>
            <a:ext cx="435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b="1" dirty="0">
                <a:solidFill>
                  <a:schemeClr val="accent2"/>
                </a:solidFill>
                <a:latin typeface="Arial" panose="020B0604020202020204" pitchFamily="34" charset="0"/>
              </a:rPr>
              <a:t>Primer </a:t>
            </a:r>
            <a:r>
              <a:rPr lang="es-PE" altLang="es-PE" b="1" dirty="0">
                <a:solidFill>
                  <a:schemeClr val="accent2"/>
                </a:solidFill>
                <a:latin typeface="Arial" panose="020B0604020202020204" pitchFamily="34" charset="0"/>
              </a:rPr>
              <a:t>cuadrante</a:t>
            </a:r>
            <a:r>
              <a:rPr lang="en-US" altLang="es-PE" b="1" dirty="0">
                <a:solidFill>
                  <a:schemeClr val="accent2"/>
                </a:solidFill>
                <a:latin typeface="Arial" panose="020B0604020202020204" pitchFamily="34" charset="0"/>
              </a:rPr>
              <a:t>:</a:t>
            </a:r>
            <a:endParaRPr lang="es-ES" altLang="es-PE" dirty="0">
              <a:solidFill>
                <a:schemeClr val="accent2"/>
              </a:solidFill>
              <a:latin typeface="Arial" panose="020B0604020202020204" pitchFamily="34" charset="0"/>
            </a:endParaRPr>
          </a:p>
        </p:txBody>
      </p:sp>
      <p:sp>
        <p:nvSpPr>
          <p:cNvPr id="37" name="Text Box 19">
            <a:extLst>
              <a:ext uri="{FF2B5EF4-FFF2-40B4-BE49-F238E27FC236}">
                <a16:creationId xmlns:a16="http://schemas.microsoft.com/office/drawing/2014/main" id="{E9BD4093-D6F4-40D3-947F-627EAEE22F70}"/>
              </a:ext>
            </a:extLst>
          </p:cNvPr>
          <p:cNvSpPr txBox="1">
            <a:spLocks noChangeArrowheads="1"/>
          </p:cNvSpPr>
          <p:nvPr/>
        </p:nvSpPr>
        <p:spPr bwMode="auto">
          <a:xfrm>
            <a:off x="339302" y="2096890"/>
            <a:ext cx="49734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PE" altLang="es-PE" sz="1800" b="1" dirty="0">
                <a:solidFill>
                  <a:schemeClr val="accent2"/>
                </a:solidFill>
                <a:latin typeface="Arial" panose="020B0604020202020204" pitchFamily="34" charset="0"/>
              </a:rPr>
              <a:t>Cálculo de concentración de carga</a:t>
            </a:r>
            <a:r>
              <a:rPr lang="en-US" altLang="es-PE" sz="1800" b="1" dirty="0">
                <a:solidFill>
                  <a:schemeClr val="accent2"/>
                </a:solidFill>
                <a:latin typeface="Arial" panose="020B0604020202020204" pitchFamily="34" charset="0"/>
              </a:rPr>
              <a:t>:</a:t>
            </a:r>
          </a:p>
          <a:p>
            <a:pPr eaLnBrk="1" hangingPunct="1"/>
            <a:endParaRPr lang="en-US" altLang="es-PE" sz="1800" b="1" dirty="0">
              <a:solidFill>
                <a:schemeClr val="accent2"/>
              </a:solidFill>
              <a:latin typeface="Arial" panose="020B0604020202020204" pitchFamily="34" charset="0"/>
            </a:endParaRPr>
          </a:p>
          <a:p>
            <a:pPr eaLnBrk="1" hangingPunct="1"/>
            <a:r>
              <a:rPr lang="en-US" altLang="es-PE" sz="1800" b="1" dirty="0">
                <a:solidFill>
                  <a:schemeClr val="accent2"/>
                </a:solidFill>
                <a:latin typeface="Arial" panose="020B0604020202020204" pitchFamily="34" charset="0"/>
              </a:rPr>
              <a:t>1. Para </a:t>
            </a:r>
            <a:r>
              <a:rPr lang="en-US" altLang="es-PE" sz="1800" b="1" dirty="0" err="1">
                <a:solidFill>
                  <a:schemeClr val="accent2"/>
                </a:solidFill>
                <a:latin typeface="Arial" panose="020B0604020202020204" pitchFamily="34" charset="0"/>
              </a:rPr>
              <a:t>cargados</a:t>
            </a:r>
            <a:r>
              <a:rPr lang="en-US" altLang="es-PE" sz="1800" b="1" dirty="0">
                <a:solidFill>
                  <a:schemeClr val="accent2"/>
                </a:solidFill>
                <a:latin typeface="Arial" panose="020B0604020202020204" pitchFamily="34" charset="0"/>
              </a:rPr>
              <a:t> a </a:t>
            </a:r>
            <a:r>
              <a:rPr lang="en-US" altLang="es-PE" sz="1800" b="1" dirty="0" err="1">
                <a:solidFill>
                  <a:schemeClr val="accent2"/>
                </a:solidFill>
                <a:latin typeface="Arial" panose="020B0604020202020204" pitchFamily="34" charset="0"/>
              </a:rPr>
              <a:t>granel</a:t>
            </a:r>
            <a:r>
              <a:rPr lang="en-US" altLang="es-PE" sz="1800" b="1" dirty="0">
                <a:solidFill>
                  <a:schemeClr val="accent2"/>
                </a:solidFill>
                <a:latin typeface="Arial" panose="020B0604020202020204" pitchFamily="34" charset="0"/>
              </a:rPr>
              <a:t> (</a:t>
            </a:r>
            <a:r>
              <a:rPr lang="en-US" altLang="es-PE" sz="1800" b="1" dirty="0" err="1">
                <a:solidFill>
                  <a:schemeClr val="accent2"/>
                </a:solidFill>
                <a:latin typeface="Arial" panose="020B0604020202020204" pitchFamily="34" charset="0"/>
              </a:rPr>
              <a:t>Anfo</a:t>
            </a:r>
            <a:r>
              <a:rPr lang="en-US" altLang="es-PE" sz="1800" b="1" dirty="0">
                <a:solidFill>
                  <a:schemeClr val="accent2"/>
                </a:solidFill>
                <a:latin typeface="Arial" panose="020B0604020202020204" pitchFamily="34" charset="0"/>
              </a:rPr>
              <a:t>)</a:t>
            </a:r>
            <a:endParaRPr lang="es-ES" altLang="es-PE" sz="1800" dirty="0">
              <a:solidFill>
                <a:schemeClr val="accent2"/>
              </a:solidFill>
              <a:latin typeface="Arial" panose="020B0604020202020204" pitchFamily="34" charset="0"/>
            </a:endParaRPr>
          </a:p>
        </p:txBody>
      </p:sp>
      <p:graphicFrame>
        <p:nvGraphicFramePr>
          <p:cNvPr id="25" name="Object 7">
            <a:extLst>
              <a:ext uri="{FF2B5EF4-FFF2-40B4-BE49-F238E27FC236}">
                <a16:creationId xmlns:a16="http://schemas.microsoft.com/office/drawing/2014/main" id="{AD1FD46A-8568-4833-80C2-735915B79DD3}"/>
              </a:ext>
            </a:extLst>
          </p:cNvPr>
          <p:cNvGraphicFramePr>
            <a:graphicFrameLocks noChangeAspect="1"/>
          </p:cNvGraphicFramePr>
          <p:nvPr>
            <p:extLst>
              <p:ext uri="{D42A27DB-BD31-4B8C-83A1-F6EECF244321}">
                <p14:modId xmlns:p14="http://schemas.microsoft.com/office/powerpoint/2010/main" val="788316804"/>
              </p:ext>
            </p:extLst>
          </p:nvPr>
        </p:nvGraphicFramePr>
        <p:xfrm>
          <a:off x="555913" y="3174201"/>
          <a:ext cx="5111750" cy="1452562"/>
        </p:xfrm>
        <a:graphic>
          <a:graphicData uri="http://schemas.openxmlformats.org/presentationml/2006/ole">
            <mc:AlternateContent xmlns:mc="http://schemas.openxmlformats.org/markup-compatibility/2006">
              <mc:Choice xmlns:v="urn:schemas-microsoft-com:vml" Requires="v">
                <p:oleObj spid="_x0000_s4110" name="Ecuación" r:id="rId3" imgW="2108200" imgH="546100" progId="Equation.3">
                  <p:embed/>
                </p:oleObj>
              </mc:Choice>
              <mc:Fallback>
                <p:oleObj name="Ecuación" r:id="rId3" imgW="2108200" imgH="546100" progId="Equation.3">
                  <p:embed/>
                  <p:pic>
                    <p:nvPicPr>
                      <p:cNvPr id="645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13" y="3174201"/>
                        <a:ext cx="5111750" cy="1452562"/>
                      </a:xfrm>
                      <a:prstGeom prst="rect">
                        <a:avLst/>
                      </a:prstGeom>
                      <a:solidFill>
                        <a:schemeClr val="bg1"/>
                      </a:solidFill>
                      <a:ln w="38100">
                        <a:solidFill>
                          <a:srgbClr val="00B0F0"/>
                        </a:solidFill>
                        <a:miter lim="800000"/>
                        <a:headEnd/>
                        <a:tailEnd/>
                      </a:ln>
                    </p:spPr>
                  </p:pic>
                </p:oleObj>
              </mc:Fallback>
            </mc:AlternateContent>
          </a:graphicData>
        </a:graphic>
      </p:graphicFrame>
      <p:sp>
        <p:nvSpPr>
          <p:cNvPr id="29" name="CuadroTexto 28">
            <a:extLst>
              <a:ext uri="{FF2B5EF4-FFF2-40B4-BE49-F238E27FC236}">
                <a16:creationId xmlns:a16="http://schemas.microsoft.com/office/drawing/2014/main" id="{BB1CBFC5-AE45-4E11-9CC1-74A28F767B00}"/>
              </a:ext>
            </a:extLst>
          </p:cNvPr>
          <p:cNvSpPr txBox="1"/>
          <p:nvPr/>
        </p:nvSpPr>
        <p:spPr>
          <a:xfrm>
            <a:off x="548205" y="4730589"/>
            <a:ext cx="5119458" cy="2031325"/>
          </a:xfrm>
          <a:prstGeom prst="rect">
            <a:avLst/>
          </a:prstGeom>
          <a:noFill/>
        </p:spPr>
        <p:txBody>
          <a:bodyPr wrap="square">
            <a:spAutoFit/>
          </a:bodyPr>
          <a:lstStyle/>
          <a:p>
            <a:pPr algn="just" eaLnBrk="1" hangingPunct="1"/>
            <a:r>
              <a:rPr lang="es-PE" altLang="es-PE" b="1" dirty="0">
                <a:solidFill>
                  <a:schemeClr val="accent2"/>
                </a:solidFill>
                <a:latin typeface="Arial" panose="020B0604020202020204" pitchFamily="34" charset="0"/>
              </a:rPr>
              <a:t>Donde:</a:t>
            </a:r>
          </a:p>
          <a:p>
            <a:pPr algn="just" eaLnBrk="1" hangingPunct="1"/>
            <a:r>
              <a:rPr lang="es-PE" altLang="es-PE" dirty="0">
                <a:latin typeface="Arial" panose="020B0604020202020204" pitchFamily="34" charset="0"/>
              </a:rPr>
              <a:t>S</a:t>
            </a:r>
            <a:r>
              <a:rPr lang="es-PE" altLang="es-PE" baseline="-25000" dirty="0">
                <a:latin typeface="Arial" panose="020B0604020202020204" pitchFamily="34" charset="0"/>
              </a:rPr>
              <a:t>ANFO</a:t>
            </a:r>
            <a:r>
              <a:rPr lang="es-PE" altLang="es-PE" dirty="0">
                <a:latin typeface="Arial" panose="020B0604020202020204" pitchFamily="34" charset="0"/>
              </a:rPr>
              <a:t> = potencia por peso del explosivo relativa al </a:t>
            </a:r>
            <a:r>
              <a:rPr lang="es-PE" altLang="es-PE" dirty="0" err="1">
                <a:latin typeface="Arial" panose="020B0604020202020204" pitchFamily="34" charset="0"/>
              </a:rPr>
              <a:t>an</a:t>
            </a:r>
            <a:r>
              <a:rPr lang="es-PE" altLang="es-PE" dirty="0">
                <a:latin typeface="Arial" panose="020B0604020202020204" pitchFamily="34" charset="0"/>
              </a:rPr>
              <a:t>/fo. </a:t>
            </a:r>
          </a:p>
          <a:p>
            <a:pPr algn="just" eaLnBrk="1" hangingPunct="1"/>
            <a:r>
              <a:rPr lang="es-PE" altLang="es-PE" dirty="0">
                <a:latin typeface="Arial" panose="020B0604020202020204" pitchFamily="34" charset="0"/>
              </a:rPr>
              <a:t>C = constante de roca: se refiere a la cantidad de explosivo necesario para remover 1 m</a:t>
            </a:r>
            <a:r>
              <a:rPr lang="es-PE" altLang="es-PE" baseline="30000" dirty="0">
                <a:latin typeface="Arial" panose="020B0604020202020204" pitchFamily="34" charset="0"/>
              </a:rPr>
              <a:t>3</a:t>
            </a:r>
            <a:r>
              <a:rPr lang="es-PE" altLang="es-PE" dirty="0">
                <a:latin typeface="Arial" panose="020B0604020202020204" pitchFamily="34" charset="0"/>
              </a:rPr>
              <a:t> de roca. </a:t>
            </a:r>
          </a:p>
          <a:p>
            <a:pPr algn="just" eaLnBrk="1" hangingPunct="1"/>
            <a:r>
              <a:rPr lang="en-US" altLang="es-PE" b="1" dirty="0">
                <a:latin typeface="Arial" panose="020B0604020202020204" pitchFamily="34" charset="0"/>
              </a:rPr>
              <a:t> C</a:t>
            </a:r>
            <a:r>
              <a:rPr lang="en-US" altLang="es-PE" b="1" dirty="0">
                <a:latin typeface="Arial" panose="020B0604020202020204" pitchFamily="34" charset="0"/>
                <a:sym typeface="Symbol" panose="05050102010706020507" pitchFamily="18" charset="2"/>
              </a:rPr>
              <a:t> = </a:t>
            </a:r>
            <a:r>
              <a:rPr lang="es-PE" altLang="es-PE" dirty="0">
                <a:latin typeface="Arial" panose="020B0604020202020204" pitchFamily="34" charset="0"/>
                <a:sym typeface="Symbol" panose="05050102010706020507" pitchFamily="18" charset="2"/>
              </a:rPr>
              <a:t>[0.2 – 0.4], </a:t>
            </a:r>
            <a:endParaRPr lang="es-PE" altLang="es-PE" dirty="0">
              <a:latin typeface="Arial" panose="020B0604020202020204" pitchFamily="34" charset="0"/>
            </a:endParaRPr>
          </a:p>
        </p:txBody>
      </p:sp>
      <p:sp>
        <p:nvSpPr>
          <p:cNvPr id="31" name="Text Box 19">
            <a:extLst>
              <a:ext uri="{FF2B5EF4-FFF2-40B4-BE49-F238E27FC236}">
                <a16:creationId xmlns:a16="http://schemas.microsoft.com/office/drawing/2014/main" id="{634F36D2-E284-434A-B36E-9010E8056033}"/>
              </a:ext>
            </a:extLst>
          </p:cNvPr>
          <p:cNvSpPr txBox="1">
            <a:spLocks noChangeArrowheads="1"/>
          </p:cNvSpPr>
          <p:nvPr/>
        </p:nvSpPr>
        <p:spPr bwMode="auto">
          <a:xfrm>
            <a:off x="7287697" y="1427767"/>
            <a:ext cx="435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b="1" dirty="0">
                <a:solidFill>
                  <a:schemeClr val="accent2"/>
                </a:solidFill>
                <a:latin typeface="Arial" panose="020B0604020202020204" pitchFamily="34" charset="0"/>
              </a:rPr>
              <a:t>Para los dem</a:t>
            </a:r>
            <a:r>
              <a:rPr lang="es-PE" altLang="es-PE" b="1" dirty="0" err="1">
                <a:solidFill>
                  <a:schemeClr val="accent2"/>
                </a:solidFill>
                <a:latin typeface="Arial" panose="020B0604020202020204" pitchFamily="34" charset="0"/>
              </a:rPr>
              <a:t>ás</a:t>
            </a:r>
            <a:r>
              <a:rPr lang="es-PE" altLang="es-PE" b="1" dirty="0">
                <a:solidFill>
                  <a:schemeClr val="accent2"/>
                </a:solidFill>
                <a:latin typeface="Arial" panose="020B0604020202020204" pitchFamily="34" charset="0"/>
              </a:rPr>
              <a:t> cuadrantes</a:t>
            </a:r>
            <a:endParaRPr lang="es-ES" altLang="es-PE" dirty="0">
              <a:solidFill>
                <a:schemeClr val="accent2"/>
              </a:solidFill>
              <a:latin typeface="Arial" panose="020B0604020202020204" pitchFamily="34" charset="0"/>
            </a:endParaRPr>
          </a:p>
        </p:txBody>
      </p:sp>
      <p:sp>
        <p:nvSpPr>
          <p:cNvPr id="33" name="CuadroTexto 32">
            <a:extLst>
              <a:ext uri="{FF2B5EF4-FFF2-40B4-BE49-F238E27FC236}">
                <a16:creationId xmlns:a16="http://schemas.microsoft.com/office/drawing/2014/main" id="{56840325-D733-44AC-B2EC-F13062782A93}"/>
              </a:ext>
            </a:extLst>
          </p:cNvPr>
          <p:cNvSpPr txBox="1"/>
          <p:nvPr/>
        </p:nvSpPr>
        <p:spPr>
          <a:xfrm>
            <a:off x="6096001" y="1965684"/>
            <a:ext cx="5970494" cy="646331"/>
          </a:xfrm>
          <a:prstGeom prst="rect">
            <a:avLst/>
          </a:prstGeom>
          <a:noFill/>
        </p:spPr>
        <p:txBody>
          <a:bodyPr wrap="square">
            <a:spAutoFit/>
          </a:bodyPr>
          <a:lstStyle/>
          <a:p>
            <a:pPr>
              <a:spcBef>
                <a:spcPct val="50000"/>
              </a:spcBef>
            </a:pPr>
            <a:r>
              <a:rPr lang="es-PE" altLang="es-PE" dirty="0">
                <a:latin typeface="Arial" panose="020B0604020202020204" pitchFamily="34" charset="0"/>
              </a:rPr>
              <a:t>Luego de disparar el 1</a:t>
            </a:r>
            <a:r>
              <a:rPr lang="es-PE" altLang="es-PE" baseline="30000" dirty="0">
                <a:latin typeface="Arial" panose="020B0604020202020204" pitchFamily="34" charset="0"/>
              </a:rPr>
              <a:t>er</a:t>
            </a:r>
            <a:r>
              <a:rPr lang="es-PE" altLang="es-PE" dirty="0">
                <a:latin typeface="Arial" panose="020B0604020202020204" pitchFamily="34" charset="0"/>
              </a:rPr>
              <a:t> cuadrante, queda una abertura rectangular de ancho “a”.</a:t>
            </a:r>
          </a:p>
        </p:txBody>
      </p:sp>
      <p:graphicFrame>
        <p:nvGraphicFramePr>
          <p:cNvPr id="38" name="Object 14">
            <a:extLst>
              <a:ext uri="{FF2B5EF4-FFF2-40B4-BE49-F238E27FC236}">
                <a16:creationId xmlns:a16="http://schemas.microsoft.com/office/drawing/2014/main" id="{81963A7D-682C-46BC-9292-C8DB476F2F38}"/>
              </a:ext>
            </a:extLst>
          </p:cNvPr>
          <p:cNvGraphicFramePr>
            <a:graphicFrameLocks noChangeAspect="1"/>
          </p:cNvGraphicFramePr>
          <p:nvPr>
            <p:extLst>
              <p:ext uri="{D42A27DB-BD31-4B8C-83A1-F6EECF244321}">
                <p14:modId xmlns:p14="http://schemas.microsoft.com/office/powerpoint/2010/main" val="3640338728"/>
              </p:ext>
            </p:extLst>
          </p:nvPr>
        </p:nvGraphicFramePr>
        <p:xfrm>
          <a:off x="7287697" y="2611164"/>
          <a:ext cx="2665413" cy="792163"/>
        </p:xfrm>
        <a:graphic>
          <a:graphicData uri="http://schemas.openxmlformats.org/presentationml/2006/ole">
            <mc:AlternateContent xmlns:mc="http://schemas.openxmlformats.org/markup-compatibility/2006">
              <mc:Choice xmlns:v="urn:schemas-microsoft-com:vml" Requires="v">
                <p:oleObj spid="_x0000_s4111" name="Ecuación" r:id="rId5" imgW="965200" imgH="241300" progId="Equation.3">
                  <p:embed/>
                </p:oleObj>
              </mc:Choice>
              <mc:Fallback>
                <p:oleObj name="Ecuación" r:id="rId5" imgW="965200" imgH="241300" progId="Equation.3">
                  <p:embed/>
                  <p:pic>
                    <p:nvPicPr>
                      <p:cNvPr id="66569"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7697" y="2611164"/>
                        <a:ext cx="2665413" cy="792163"/>
                      </a:xfrm>
                      <a:prstGeom prst="rect">
                        <a:avLst/>
                      </a:prstGeom>
                      <a:solidFill>
                        <a:schemeClr val="bg1"/>
                      </a:solidFill>
                      <a:ln w="25400">
                        <a:solidFill>
                          <a:srgbClr val="00B0F0"/>
                        </a:solidFill>
                        <a:miter lim="800000"/>
                        <a:headEnd/>
                        <a:tailEnd/>
                      </a:ln>
                    </p:spPr>
                  </p:pic>
                </p:oleObj>
              </mc:Fallback>
            </mc:AlternateContent>
          </a:graphicData>
        </a:graphic>
      </p:graphicFrame>
      <p:sp>
        <p:nvSpPr>
          <p:cNvPr id="39" name="Text Box 15">
            <a:extLst>
              <a:ext uri="{FF2B5EF4-FFF2-40B4-BE49-F238E27FC236}">
                <a16:creationId xmlns:a16="http://schemas.microsoft.com/office/drawing/2014/main" id="{E8B46DD9-BBF9-4B07-B647-470FBDA03642}"/>
              </a:ext>
            </a:extLst>
          </p:cNvPr>
          <p:cNvSpPr txBox="1">
            <a:spLocks noChangeArrowheads="1"/>
          </p:cNvSpPr>
          <p:nvPr/>
        </p:nvSpPr>
        <p:spPr bwMode="auto">
          <a:xfrm>
            <a:off x="6275294" y="3833291"/>
            <a:ext cx="591670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s-PE" altLang="es-PE" sz="1800" dirty="0">
                <a:solidFill>
                  <a:schemeClr val="accent2"/>
                </a:solidFill>
                <a:latin typeface="Arial" panose="020B0604020202020204" pitchFamily="34" charset="0"/>
              </a:rPr>
              <a:t>Donde:</a:t>
            </a:r>
          </a:p>
          <a:p>
            <a:pPr algn="just" eaLnBrk="1" hangingPunct="1"/>
            <a:r>
              <a:rPr lang="en-US" altLang="es-PE" sz="1800" dirty="0">
                <a:latin typeface="Arial" panose="020B0604020202020204" pitchFamily="34" charset="0"/>
              </a:rPr>
              <a:t>A = ancho de la </a:t>
            </a:r>
            <a:r>
              <a:rPr lang="en-US" altLang="es-PE" sz="1800" dirty="0" err="1">
                <a:latin typeface="Arial" panose="020B0604020202020204" pitchFamily="34" charset="0"/>
              </a:rPr>
              <a:t>abertura</a:t>
            </a:r>
            <a:r>
              <a:rPr lang="en-US" altLang="es-PE" sz="1800" dirty="0">
                <a:latin typeface="Arial" panose="020B0604020202020204" pitchFamily="34" charset="0"/>
              </a:rPr>
              <a:t> </a:t>
            </a:r>
            <a:r>
              <a:rPr lang="en-US" altLang="es-PE" sz="1800" dirty="0" err="1">
                <a:latin typeface="Arial" panose="020B0604020202020204" pitchFamily="34" charset="0"/>
              </a:rPr>
              <a:t>creada</a:t>
            </a:r>
            <a:r>
              <a:rPr lang="en-US" altLang="es-PE" sz="1800" dirty="0">
                <a:latin typeface="Arial" panose="020B0604020202020204" pitchFamily="34" charset="0"/>
              </a:rPr>
              <a:t> </a:t>
            </a:r>
            <a:r>
              <a:rPr lang="en-US" altLang="es-PE" sz="1800" dirty="0" err="1">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1</a:t>
            </a:r>
            <a:r>
              <a:rPr lang="en-US" altLang="es-PE" sz="1800" baseline="30000" dirty="0">
                <a:latin typeface="Arial" panose="020B0604020202020204" pitchFamily="34" charset="0"/>
              </a:rPr>
              <a:t>er</a:t>
            </a:r>
            <a:r>
              <a:rPr lang="en-US" altLang="es-PE" sz="1800" dirty="0">
                <a:latin typeface="Arial" panose="020B0604020202020204" pitchFamily="34" charset="0"/>
              </a:rPr>
              <a:t> </a:t>
            </a:r>
            <a:r>
              <a:rPr lang="en-US" altLang="es-PE" sz="1800" dirty="0" err="1">
                <a:latin typeface="Arial" panose="020B0604020202020204" pitchFamily="34" charset="0"/>
              </a:rPr>
              <a:t>cuadrante</a:t>
            </a:r>
            <a:r>
              <a:rPr lang="en-US" altLang="es-PE" sz="1800" dirty="0">
                <a:latin typeface="Arial" panose="020B0604020202020204" pitchFamily="34" charset="0"/>
              </a:rPr>
              <a:t> (m).</a:t>
            </a:r>
          </a:p>
          <a:p>
            <a:pPr algn="just" eaLnBrk="1" hangingPunct="1"/>
            <a:r>
              <a:rPr lang="en-US" altLang="es-PE" sz="1800" dirty="0">
                <a:latin typeface="Arial" panose="020B0604020202020204" pitchFamily="34" charset="0"/>
              </a:rPr>
              <a:t>B</a:t>
            </a:r>
            <a:r>
              <a:rPr lang="en-US" altLang="es-PE" sz="1800" baseline="-25000" dirty="0">
                <a:latin typeface="Arial" panose="020B0604020202020204" pitchFamily="34" charset="0"/>
              </a:rPr>
              <a:t>1</a:t>
            </a:r>
            <a:r>
              <a:rPr lang="en-US" altLang="es-PE" sz="1800" dirty="0">
                <a:latin typeface="Arial" panose="020B0604020202020204" pitchFamily="34" charset="0"/>
              </a:rPr>
              <a:t> = burden </a:t>
            </a:r>
            <a:r>
              <a:rPr lang="en-US" altLang="es-PE" sz="1800" dirty="0" err="1">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1</a:t>
            </a:r>
            <a:r>
              <a:rPr lang="en-US" altLang="es-PE" sz="1800" baseline="30000" dirty="0">
                <a:latin typeface="Arial" panose="020B0604020202020204" pitchFamily="34" charset="0"/>
              </a:rPr>
              <a:t>er</a:t>
            </a:r>
            <a:r>
              <a:rPr lang="en-US" altLang="es-PE" sz="1800" dirty="0">
                <a:latin typeface="Arial" panose="020B0604020202020204" pitchFamily="34" charset="0"/>
              </a:rPr>
              <a:t> </a:t>
            </a:r>
            <a:r>
              <a:rPr lang="en-US" altLang="es-PE" sz="1800" dirty="0" err="1">
                <a:latin typeface="Arial" panose="020B0604020202020204" pitchFamily="34" charset="0"/>
              </a:rPr>
              <a:t>cuadrante</a:t>
            </a:r>
            <a:r>
              <a:rPr lang="en-US" altLang="es-PE" sz="1800" dirty="0">
                <a:latin typeface="Arial" panose="020B0604020202020204" pitchFamily="34" charset="0"/>
              </a:rPr>
              <a:t> (m).</a:t>
            </a:r>
          </a:p>
          <a:p>
            <a:pPr algn="just" eaLnBrk="1" hangingPunct="1"/>
            <a:r>
              <a:rPr lang="en-US" altLang="es-PE" sz="1800" dirty="0">
                <a:latin typeface="Arial" panose="020B0604020202020204" pitchFamily="34" charset="0"/>
              </a:rPr>
              <a:t>F = </a:t>
            </a:r>
            <a:r>
              <a:rPr lang="en-US" altLang="es-PE" sz="1800" dirty="0" err="1">
                <a:latin typeface="Arial" panose="020B0604020202020204" pitchFamily="34" charset="0"/>
              </a:rPr>
              <a:t>desviación</a:t>
            </a:r>
            <a:r>
              <a:rPr lang="en-US" altLang="es-PE" sz="1800" dirty="0">
                <a:latin typeface="Arial" panose="020B0604020202020204" pitchFamily="34" charset="0"/>
              </a:rPr>
              <a:t> de la </a:t>
            </a:r>
            <a:r>
              <a:rPr lang="en-US" altLang="es-PE" sz="1800" dirty="0" err="1">
                <a:latin typeface="Arial" panose="020B0604020202020204" pitchFamily="34" charset="0"/>
              </a:rPr>
              <a:t>perforación</a:t>
            </a:r>
            <a:r>
              <a:rPr lang="en-US" altLang="es-PE" sz="1800" dirty="0">
                <a:latin typeface="Arial" panose="020B0604020202020204" pitchFamily="34" charset="0"/>
              </a:rPr>
              <a:t> (m).</a:t>
            </a:r>
            <a:endParaRPr lang="es-ES" altLang="es-PE" sz="1800" dirty="0">
              <a:latin typeface="Arial" panose="020B0604020202020204" pitchFamily="34" charset="0"/>
            </a:endParaRPr>
          </a:p>
        </p:txBody>
      </p:sp>
      <p:sp>
        <p:nvSpPr>
          <p:cNvPr id="40" name="Text Box 14">
            <a:extLst>
              <a:ext uri="{FF2B5EF4-FFF2-40B4-BE49-F238E27FC236}">
                <a16:creationId xmlns:a16="http://schemas.microsoft.com/office/drawing/2014/main" id="{F4CDE8E2-8E73-4DB2-80A3-56F830F7AC53}"/>
              </a:ext>
            </a:extLst>
          </p:cNvPr>
          <p:cNvSpPr txBox="1">
            <a:spLocks noChangeArrowheads="1"/>
          </p:cNvSpPr>
          <p:nvPr/>
        </p:nvSpPr>
        <p:spPr bwMode="auto">
          <a:xfrm>
            <a:off x="6153967" y="5033620"/>
            <a:ext cx="5787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dirty="0" err="1">
                <a:latin typeface="Arial" panose="020B0604020202020204" pitchFamily="34" charset="0"/>
              </a:rPr>
              <a:t>Cálculo</a:t>
            </a:r>
            <a:r>
              <a:rPr lang="en-US" altLang="es-PE" dirty="0">
                <a:latin typeface="Arial" panose="020B0604020202020204" pitchFamily="34" charset="0"/>
              </a:rPr>
              <a:t> del burden </a:t>
            </a:r>
            <a:r>
              <a:rPr lang="en-US" altLang="es-PE" dirty="0" err="1">
                <a:latin typeface="Arial" panose="020B0604020202020204" pitchFamily="34" charset="0"/>
              </a:rPr>
              <a:t>en</a:t>
            </a:r>
            <a:r>
              <a:rPr lang="en-US" altLang="es-PE" dirty="0">
                <a:latin typeface="Arial" panose="020B0604020202020204" pitchFamily="34" charset="0"/>
              </a:rPr>
              <a:t> </a:t>
            </a:r>
            <a:r>
              <a:rPr lang="en-US" altLang="es-PE" dirty="0" err="1">
                <a:latin typeface="Arial" panose="020B0604020202020204" pitchFamily="34" charset="0"/>
              </a:rPr>
              <a:t>el</a:t>
            </a:r>
            <a:r>
              <a:rPr lang="en-US" altLang="es-PE" dirty="0">
                <a:latin typeface="Arial" panose="020B0604020202020204" pitchFamily="34" charset="0"/>
              </a:rPr>
              <a:t> 2</a:t>
            </a:r>
            <a:r>
              <a:rPr lang="en-US" altLang="es-PE" baseline="30000" dirty="0">
                <a:latin typeface="Arial" panose="020B0604020202020204" pitchFamily="34" charset="0"/>
              </a:rPr>
              <a:t>d0</a:t>
            </a:r>
            <a:r>
              <a:rPr lang="en-US" altLang="es-PE" dirty="0">
                <a:latin typeface="Arial" panose="020B0604020202020204" pitchFamily="34" charset="0"/>
              </a:rPr>
              <a:t> </a:t>
            </a:r>
            <a:r>
              <a:rPr lang="en-US" altLang="es-PE" dirty="0" err="1">
                <a:latin typeface="Arial" panose="020B0604020202020204" pitchFamily="34" charset="0"/>
              </a:rPr>
              <a:t>cuadrante</a:t>
            </a:r>
            <a:r>
              <a:rPr lang="en-US" altLang="es-PE" dirty="0">
                <a:latin typeface="Arial" panose="020B0604020202020204" pitchFamily="34" charset="0"/>
              </a:rPr>
              <a:t>.</a:t>
            </a:r>
            <a:endParaRPr lang="es-ES" altLang="es-PE" dirty="0">
              <a:latin typeface="Arial" panose="020B0604020202020204" pitchFamily="34" charset="0"/>
            </a:endParaRPr>
          </a:p>
        </p:txBody>
      </p:sp>
      <mc:AlternateContent xmlns:mc="http://schemas.openxmlformats.org/markup-compatibility/2006" xmlns:a14="http://schemas.microsoft.com/office/drawing/2010/main">
        <mc:Choice Requires="a14">
          <p:sp>
            <p:nvSpPr>
              <p:cNvPr id="41" name="Object 4">
                <a:extLst>
                  <a:ext uri="{FF2B5EF4-FFF2-40B4-BE49-F238E27FC236}">
                    <a16:creationId xmlns:a16="http://schemas.microsoft.com/office/drawing/2014/main" id="{2FB5E5D9-50FB-4341-9E01-8B21946983F7}"/>
                  </a:ext>
                </a:extLst>
              </p:cNvPr>
              <p:cNvSpPr txBox="1"/>
              <p:nvPr/>
            </p:nvSpPr>
            <p:spPr bwMode="auto">
              <a:xfrm>
                <a:off x="6872288" y="5541963"/>
                <a:ext cx="2665412" cy="720725"/>
              </a:xfrm>
              <a:prstGeom prst="rect">
                <a:avLst/>
              </a:prstGeom>
              <a:solidFill>
                <a:schemeClr val="bg1"/>
              </a:solidFill>
              <a:ln w="25400">
                <a:solidFill>
                  <a:srgbClr val="00B0F0"/>
                </a:solidFill>
                <a:miter lim="800000"/>
                <a:headEnd/>
                <a:tailEnd/>
              </a:ln>
              <a:effectLst>
                <a:prstShdw prst="shdw13" dist="53882" dir="13500000">
                  <a:srgbClr val="808080">
                    <a:alpha val="50000"/>
                  </a:srgbClr>
                </a:prst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s-PE" sz="3000" i="1" smtClean="0">
                              <a:solidFill>
                                <a:srgbClr val="000000"/>
                              </a:solidFill>
                              <a:latin typeface="Cambria Math" panose="02040503050406030204" pitchFamily="18" charset="0"/>
                            </a:rPr>
                          </m:ctrlPr>
                        </m:sSubPr>
                        <m:e>
                          <m:r>
                            <a:rPr lang="es-PE" sz="3000" i="1">
                              <a:solidFill>
                                <a:srgbClr val="000000"/>
                              </a:solidFill>
                              <a:latin typeface="Cambria Math" panose="02040503050406030204" pitchFamily="18" charset="0"/>
                            </a:rPr>
                            <m:t>𝐵</m:t>
                          </m:r>
                        </m:e>
                        <m:sub>
                          <m:r>
                            <a:rPr lang="es-PE" sz="3000" i="1">
                              <a:solidFill>
                                <a:srgbClr val="000000"/>
                              </a:solidFill>
                              <a:latin typeface="Cambria Math" panose="02040503050406030204" pitchFamily="18" charset="0"/>
                            </a:rPr>
                            <m:t>2</m:t>
                          </m:r>
                        </m:sub>
                      </m:sSub>
                      <m:r>
                        <a:rPr lang="es-PE" sz="3000" i="1">
                          <a:solidFill>
                            <a:srgbClr val="000000"/>
                          </a:solidFill>
                          <a:latin typeface="Cambria Math" panose="02040503050406030204" pitchFamily="18" charset="0"/>
                        </a:rPr>
                        <m:t>=(</m:t>
                      </m:r>
                      <m:r>
                        <a:rPr lang="es-PE" sz="3000" i="1">
                          <a:solidFill>
                            <a:srgbClr val="000000"/>
                          </a:solidFill>
                          <a:latin typeface="Cambria Math" panose="02040503050406030204" pitchFamily="18" charset="0"/>
                        </a:rPr>
                        <m:t>𝐵</m:t>
                      </m:r>
                      <m:r>
                        <a:rPr lang="en-US" sz="3000" b="0" i="1" smtClean="0">
                          <a:solidFill>
                            <a:srgbClr val="000000"/>
                          </a:solidFill>
                          <a:latin typeface="Cambria Math" panose="02040503050406030204" pitchFamily="18" charset="0"/>
                        </a:rPr>
                        <m:t>1</m:t>
                      </m:r>
                      <m:r>
                        <a:rPr lang="es-PE" sz="3000" i="1">
                          <a:solidFill>
                            <a:srgbClr val="000000"/>
                          </a:solidFill>
                          <a:latin typeface="Cambria Math" panose="02040503050406030204" pitchFamily="18" charset="0"/>
                        </a:rPr>
                        <m:t>−</m:t>
                      </m:r>
                      <m:r>
                        <a:rPr lang="es-PE" sz="3000" i="1">
                          <a:solidFill>
                            <a:srgbClr val="000000"/>
                          </a:solidFill>
                          <a:latin typeface="Cambria Math" panose="02040503050406030204" pitchFamily="18" charset="0"/>
                        </a:rPr>
                        <m:t>𝐹</m:t>
                      </m:r>
                      <m:r>
                        <a:rPr lang="es-PE" sz="3000" i="1">
                          <a:solidFill>
                            <a:srgbClr val="000000"/>
                          </a:solidFill>
                          <a:latin typeface="Cambria Math" panose="02040503050406030204" pitchFamily="18" charset="0"/>
                        </a:rPr>
                        <m:t>)</m:t>
                      </m:r>
                    </m:oMath>
                  </m:oMathPara>
                </a14:m>
                <a:endParaRPr lang="es-PE" sz="3000" dirty="0"/>
              </a:p>
            </p:txBody>
          </p:sp>
        </mc:Choice>
        <mc:Fallback xmlns="">
          <p:sp>
            <p:nvSpPr>
              <p:cNvPr id="41" name="Object 4">
                <a:extLst>
                  <a:ext uri="{FF2B5EF4-FFF2-40B4-BE49-F238E27FC236}">
                    <a16:creationId xmlns:a16="http://schemas.microsoft.com/office/drawing/2014/main" id="{2FB5E5D9-50FB-4341-9E01-8B21946983F7}"/>
                  </a:ext>
                </a:extLst>
              </p:cNvPr>
              <p:cNvSpPr txBox="1">
                <a:spLocks noRot="1" noChangeAspect="1" noMove="1" noResize="1" noEditPoints="1" noAdjustHandles="1" noChangeArrowheads="1" noChangeShapeType="1" noTextEdit="1"/>
              </p:cNvSpPr>
              <p:nvPr/>
            </p:nvSpPr>
            <p:spPr bwMode="auto">
              <a:xfrm>
                <a:off x="6872288" y="5541963"/>
                <a:ext cx="2665412" cy="720725"/>
              </a:xfrm>
              <a:prstGeom prst="rect">
                <a:avLst/>
              </a:prstGeom>
              <a:blipFill>
                <a:blip r:embed="rId7"/>
                <a:stretch>
                  <a:fillRect/>
                </a:stretch>
              </a:blipFill>
              <a:ln w="25400">
                <a:solidFill>
                  <a:srgbClr val="00B0F0"/>
                </a:solidFill>
                <a:miter lim="800000"/>
                <a:headEnd/>
                <a:tailEnd/>
              </a:ln>
              <a:effectLst>
                <a:prstShdw prst="shdw13" dist="53882" dir="13500000">
                  <a:srgbClr val="808080">
                    <a:alpha val="50000"/>
                  </a:srgbClr>
                </a:prstShdw>
              </a:effectLst>
            </p:spPr>
            <p:txBody>
              <a:bodyPr/>
              <a:lstStyle/>
              <a:p>
                <a:r>
                  <a:rPr lang="es-PE">
                    <a:noFill/>
                  </a:rPr>
                  <a:t> </a:t>
                </a:r>
              </a:p>
            </p:txBody>
          </p:sp>
        </mc:Fallback>
      </mc:AlternateContent>
    </p:spTree>
    <p:extLst>
      <p:ext uri="{BB962C8B-B14F-4D97-AF65-F5344CB8AC3E}">
        <p14:creationId xmlns:p14="http://schemas.microsoft.com/office/powerpoint/2010/main" val="250933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2. </a:t>
            </a:r>
            <a:r>
              <a:rPr lang="en-US" altLang="es-PE" b="1" dirty="0" err="1">
                <a:solidFill>
                  <a:schemeClr val="accent2"/>
                </a:solidFill>
                <a:latin typeface="Arial" panose="020B0604020202020204" pitchFamily="34" charset="0"/>
              </a:rPr>
              <a:t>Arranque</a:t>
            </a:r>
            <a:r>
              <a:rPr lang="en-US" altLang="es-PE" b="1" dirty="0">
                <a:solidFill>
                  <a:schemeClr val="accent2"/>
                </a:solidFill>
                <a:latin typeface="Arial" panose="020B0604020202020204" pitchFamily="34" charset="0"/>
              </a:rPr>
              <a:t>:</a:t>
            </a:r>
            <a:endParaRPr lang="es-PE" dirty="0"/>
          </a:p>
        </p:txBody>
      </p:sp>
      <p:sp>
        <p:nvSpPr>
          <p:cNvPr id="31" name="Text Box 19">
            <a:extLst>
              <a:ext uri="{FF2B5EF4-FFF2-40B4-BE49-F238E27FC236}">
                <a16:creationId xmlns:a16="http://schemas.microsoft.com/office/drawing/2014/main" id="{634F36D2-E284-434A-B36E-9010E8056033}"/>
              </a:ext>
            </a:extLst>
          </p:cNvPr>
          <p:cNvSpPr txBox="1">
            <a:spLocks noChangeArrowheads="1"/>
          </p:cNvSpPr>
          <p:nvPr/>
        </p:nvSpPr>
        <p:spPr bwMode="auto">
          <a:xfrm>
            <a:off x="175864" y="1643210"/>
            <a:ext cx="435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s-PE" b="1" dirty="0">
                <a:solidFill>
                  <a:schemeClr val="accent2"/>
                </a:solidFill>
                <a:latin typeface="Arial" panose="020B0604020202020204" pitchFamily="34" charset="0"/>
              </a:rPr>
              <a:t>Para los dem</a:t>
            </a:r>
            <a:r>
              <a:rPr lang="es-PE" altLang="es-PE" b="1" dirty="0" err="1">
                <a:solidFill>
                  <a:schemeClr val="accent2"/>
                </a:solidFill>
                <a:latin typeface="Arial" panose="020B0604020202020204" pitchFamily="34" charset="0"/>
              </a:rPr>
              <a:t>ás</a:t>
            </a:r>
            <a:r>
              <a:rPr lang="es-PE" altLang="es-PE" b="1" dirty="0">
                <a:solidFill>
                  <a:schemeClr val="accent2"/>
                </a:solidFill>
                <a:latin typeface="Arial" panose="020B0604020202020204" pitchFamily="34" charset="0"/>
              </a:rPr>
              <a:t> cuadrantes</a:t>
            </a:r>
            <a:endParaRPr lang="es-ES" altLang="es-PE" dirty="0">
              <a:solidFill>
                <a:schemeClr val="accent2"/>
              </a:solidFill>
              <a:latin typeface="Arial" panose="020B0604020202020204" pitchFamily="34" charset="0"/>
            </a:endParaRPr>
          </a:p>
        </p:txBody>
      </p:sp>
      <p:sp>
        <p:nvSpPr>
          <p:cNvPr id="16" name="CuadroTexto 15">
            <a:extLst>
              <a:ext uri="{FF2B5EF4-FFF2-40B4-BE49-F238E27FC236}">
                <a16:creationId xmlns:a16="http://schemas.microsoft.com/office/drawing/2014/main" id="{2140E310-D214-4659-9945-D91BCB7D3841}"/>
              </a:ext>
            </a:extLst>
          </p:cNvPr>
          <p:cNvSpPr txBox="1"/>
          <p:nvPr/>
        </p:nvSpPr>
        <p:spPr>
          <a:xfrm>
            <a:off x="548205" y="2155455"/>
            <a:ext cx="4938195" cy="646331"/>
          </a:xfrm>
          <a:prstGeom prst="rect">
            <a:avLst/>
          </a:prstGeom>
          <a:noFill/>
        </p:spPr>
        <p:txBody>
          <a:bodyPr wrap="square">
            <a:spAutoFit/>
          </a:bodyPr>
          <a:lstStyle/>
          <a:p>
            <a:pPr>
              <a:spcBef>
                <a:spcPct val="50000"/>
              </a:spcBef>
            </a:pPr>
            <a:r>
              <a:rPr lang="es-PE" dirty="0"/>
              <a:t>Existen algunas restricciones en cuanto a  “B2”, ya que se debe cumplir:</a:t>
            </a:r>
            <a:endParaRPr lang="es-PE" altLang="es-PE" dirty="0">
              <a:latin typeface="Arial" panose="020B0604020202020204" pitchFamily="34" charset="0"/>
            </a:endParaRPr>
          </a:p>
        </p:txBody>
      </p:sp>
      <p:graphicFrame>
        <p:nvGraphicFramePr>
          <p:cNvPr id="17" name="Object 6">
            <a:extLst>
              <a:ext uri="{FF2B5EF4-FFF2-40B4-BE49-F238E27FC236}">
                <a16:creationId xmlns:a16="http://schemas.microsoft.com/office/drawing/2014/main" id="{4702A735-7C9F-49DD-B25C-892EAE21B87F}"/>
              </a:ext>
            </a:extLst>
          </p:cNvPr>
          <p:cNvGraphicFramePr>
            <a:graphicFrameLocks noChangeAspect="1"/>
          </p:cNvGraphicFramePr>
          <p:nvPr>
            <p:extLst>
              <p:ext uri="{D42A27DB-BD31-4B8C-83A1-F6EECF244321}">
                <p14:modId xmlns:p14="http://schemas.microsoft.com/office/powerpoint/2010/main" val="2819637963"/>
              </p:ext>
            </p:extLst>
          </p:nvPr>
        </p:nvGraphicFramePr>
        <p:xfrm>
          <a:off x="1562007" y="2854419"/>
          <a:ext cx="1873250" cy="539750"/>
        </p:xfrm>
        <a:graphic>
          <a:graphicData uri="http://schemas.openxmlformats.org/presentationml/2006/ole">
            <mc:AlternateContent xmlns:mc="http://schemas.openxmlformats.org/markup-compatibility/2006">
              <mc:Choice xmlns:v="urn:schemas-microsoft-com:vml" Requires="v">
                <p:oleObj spid="_x0000_s5146" name="Ecuación" r:id="rId3" imgW="507780" imgH="215806" progId="Equation.3">
                  <p:embed/>
                </p:oleObj>
              </mc:Choice>
              <mc:Fallback>
                <p:oleObj name="Ecuación" r:id="rId3" imgW="507780" imgH="215806" progId="Equation.3">
                  <p:embed/>
                  <p:pic>
                    <p:nvPicPr>
                      <p:cNvPr id="6656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007" y="2854419"/>
                        <a:ext cx="1873250" cy="539750"/>
                      </a:xfrm>
                      <a:prstGeom prst="rect">
                        <a:avLst/>
                      </a:prstGeom>
                      <a:solidFill>
                        <a:schemeClr val="bg1"/>
                      </a:solidFill>
                      <a:ln w="25400">
                        <a:solidFill>
                          <a:srgbClr val="00B0F0"/>
                        </a:solidFill>
                        <a:miter lim="800000"/>
                        <a:headEnd/>
                        <a:tailEnd/>
                      </a:ln>
                      <a:effectLst>
                        <a:prstShdw prst="shdw13" dist="53882" dir="13500000">
                          <a:srgbClr val="808080">
                            <a:alpha val="50000"/>
                          </a:srgbClr>
                        </a:prstShdw>
                      </a:effectLst>
                    </p:spPr>
                  </p:pic>
                </p:oleObj>
              </mc:Fallback>
            </mc:AlternateContent>
          </a:graphicData>
        </a:graphic>
      </p:graphicFrame>
      <p:sp>
        <p:nvSpPr>
          <p:cNvPr id="19" name="CuadroTexto 18">
            <a:extLst>
              <a:ext uri="{FF2B5EF4-FFF2-40B4-BE49-F238E27FC236}">
                <a16:creationId xmlns:a16="http://schemas.microsoft.com/office/drawing/2014/main" id="{C1389DF4-9B20-45F2-8599-65CC73F4534E}"/>
              </a:ext>
            </a:extLst>
          </p:cNvPr>
          <p:cNvSpPr txBox="1"/>
          <p:nvPr/>
        </p:nvSpPr>
        <p:spPr>
          <a:xfrm>
            <a:off x="471326" y="3594550"/>
            <a:ext cx="4938195" cy="923330"/>
          </a:xfrm>
          <a:prstGeom prst="rect">
            <a:avLst/>
          </a:prstGeom>
          <a:noFill/>
        </p:spPr>
        <p:txBody>
          <a:bodyPr wrap="square">
            <a:spAutoFit/>
          </a:bodyPr>
          <a:lstStyle/>
          <a:p>
            <a:r>
              <a:rPr lang="es-PE" dirty="0"/>
              <a:t>para que no se produzca la deformación plástica. Si esto no se cumple, se modificará la concentración lineal de carga calculándola con:</a:t>
            </a:r>
          </a:p>
        </p:txBody>
      </p:sp>
      <p:graphicFrame>
        <p:nvGraphicFramePr>
          <p:cNvPr id="20" name="Object 5">
            <a:extLst>
              <a:ext uri="{FF2B5EF4-FFF2-40B4-BE49-F238E27FC236}">
                <a16:creationId xmlns:a16="http://schemas.microsoft.com/office/drawing/2014/main" id="{D388ADB9-04E0-4B44-A113-CE0BC7CA43BB}"/>
              </a:ext>
            </a:extLst>
          </p:cNvPr>
          <p:cNvGraphicFramePr>
            <a:graphicFrameLocks noChangeAspect="1"/>
          </p:cNvGraphicFramePr>
          <p:nvPr>
            <p:extLst>
              <p:ext uri="{D42A27DB-BD31-4B8C-83A1-F6EECF244321}">
                <p14:modId xmlns:p14="http://schemas.microsoft.com/office/powerpoint/2010/main" val="2184672427"/>
              </p:ext>
            </p:extLst>
          </p:nvPr>
        </p:nvGraphicFramePr>
        <p:xfrm>
          <a:off x="705224" y="4517880"/>
          <a:ext cx="3454400" cy="804862"/>
        </p:xfrm>
        <a:graphic>
          <a:graphicData uri="http://schemas.openxmlformats.org/presentationml/2006/ole">
            <mc:AlternateContent xmlns:mc="http://schemas.openxmlformats.org/markup-compatibility/2006">
              <mc:Choice xmlns:v="urn:schemas-microsoft-com:vml" Requires="v">
                <p:oleObj spid="_x0000_s5147" name="Ecuación" r:id="rId5" imgW="1778000" imgH="558800" progId="Equation.3">
                  <p:embed/>
                </p:oleObj>
              </mc:Choice>
              <mc:Fallback>
                <p:oleObj name="Ecuación" r:id="rId5" imgW="1778000" imgH="558800" progId="Equation.3">
                  <p:embed/>
                  <p:pic>
                    <p:nvPicPr>
                      <p:cNvPr id="6758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224" y="4517880"/>
                        <a:ext cx="3454400" cy="804862"/>
                      </a:xfrm>
                      <a:prstGeom prst="rect">
                        <a:avLst/>
                      </a:prstGeom>
                      <a:solidFill>
                        <a:schemeClr val="bg1"/>
                      </a:solidFill>
                      <a:ln w="25400">
                        <a:solidFill>
                          <a:srgbClr val="00B0F0"/>
                        </a:solidFill>
                        <a:miter lim="800000"/>
                        <a:headEnd/>
                        <a:tailEnd/>
                      </a:ln>
                    </p:spPr>
                  </p:pic>
                </p:oleObj>
              </mc:Fallback>
            </mc:AlternateContent>
          </a:graphicData>
        </a:graphic>
      </p:graphicFrame>
      <p:sp>
        <p:nvSpPr>
          <p:cNvPr id="21" name="Rectangle 6">
            <a:extLst>
              <a:ext uri="{FF2B5EF4-FFF2-40B4-BE49-F238E27FC236}">
                <a16:creationId xmlns:a16="http://schemas.microsoft.com/office/drawing/2014/main" id="{FDDCC672-EA9B-4775-AA35-A26827362718}"/>
              </a:ext>
            </a:extLst>
          </p:cNvPr>
          <p:cNvSpPr>
            <a:spLocks noChangeArrowheads="1"/>
          </p:cNvSpPr>
          <p:nvPr/>
        </p:nvSpPr>
        <p:spPr bwMode="auto">
          <a:xfrm>
            <a:off x="2065783" y="5310644"/>
            <a:ext cx="576262"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s-PE" b="1" dirty="0">
                <a:latin typeface="Arial" panose="020B0604020202020204" pitchFamily="34" charset="0"/>
              </a:rPr>
              <a:t>Ó</a:t>
            </a:r>
          </a:p>
        </p:txBody>
      </p:sp>
      <p:graphicFrame>
        <p:nvGraphicFramePr>
          <p:cNvPr id="22" name="Object 9">
            <a:extLst>
              <a:ext uri="{FF2B5EF4-FFF2-40B4-BE49-F238E27FC236}">
                <a16:creationId xmlns:a16="http://schemas.microsoft.com/office/drawing/2014/main" id="{E1BC7287-6F96-45DE-8188-4E5354F86075}"/>
              </a:ext>
            </a:extLst>
          </p:cNvPr>
          <p:cNvGraphicFramePr>
            <a:graphicFrameLocks noChangeAspect="1"/>
          </p:cNvGraphicFramePr>
          <p:nvPr>
            <p:extLst>
              <p:ext uri="{D42A27DB-BD31-4B8C-83A1-F6EECF244321}">
                <p14:modId xmlns:p14="http://schemas.microsoft.com/office/powerpoint/2010/main" val="165068616"/>
              </p:ext>
            </p:extLst>
          </p:nvPr>
        </p:nvGraphicFramePr>
        <p:xfrm>
          <a:off x="712694" y="5767844"/>
          <a:ext cx="3571875" cy="804862"/>
        </p:xfrm>
        <a:graphic>
          <a:graphicData uri="http://schemas.openxmlformats.org/presentationml/2006/ole">
            <mc:AlternateContent xmlns:mc="http://schemas.openxmlformats.org/markup-compatibility/2006">
              <mc:Choice xmlns:v="urn:schemas-microsoft-com:vml" Requires="v">
                <p:oleObj spid="_x0000_s5148" name="Ecuación" r:id="rId7" imgW="1676400" imgH="457200" progId="Equation.3">
                  <p:embed/>
                </p:oleObj>
              </mc:Choice>
              <mc:Fallback>
                <p:oleObj name="Ecuación" r:id="rId7" imgW="1676400" imgH="457200" progId="Equation.3">
                  <p:embed/>
                  <p:pic>
                    <p:nvPicPr>
                      <p:cNvPr id="6758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694" y="5767844"/>
                        <a:ext cx="3571875" cy="804862"/>
                      </a:xfrm>
                      <a:prstGeom prst="rect">
                        <a:avLst/>
                      </a:prstGeom>
                      <a:solidFill>
                        <a:schemeClr val="bg1"/>
                      </a:solidFill>
                      <a:ln w="38100">
                        <a:solidFill>
                          <a:srgbClr val="00B0F0"/>
                        </a:solidFill>
                        <a:miter lim="800000"/>
                        <a:headEnd/>
                        <a:tailEnd/>
                      </a:ln>
                    </p:spPr>
                  </p:pic>
                </p:oleObj>
              </mc:Fallback>
            </mc:AlternateContent>
          </a:graphicData>
        </a:graphic>
      </p:graphicFrame>
      <p:sp>
        <p:nvSpPr>
          <p:cNvPr id="24" name="CuadroTexto 23">
            <a:extLst>
              <a:ext uri="{FF2B5EF4-FFF2-40B4-BE49-F238E27FC236}">
                <a16:creationId xmlns:a16="http://schemas.microsoft.com/office/drawing/2014/main" id="{79A8EB8C-1F70-45AD-81CB-A59B6D152929}"/>
              </a:ext>
            </a:extLst>
          </p:cNvPr>
          <p:cNvSpPr txBox="1"/>
          <p:nvPr/>
        </p:nvSpPr>
        <p:spPr>
          <a:xfrm>
            <a:off x="6096000" y="1871810"/>
            <a:ext cx="5791200" cy="923330"/>
          </a:xfrm>
          <a:prstGeom prst="rect">
            <a:avLst/>
          </a:prstGeom>
          <a:noFill/>
        </p:spPr>
        <p:txBody>
          <a:bodyPr wrap="square">
            <a:spAutoFit/>
          </a:bodyPr>
          <a:lstStyle/>
          <a:p>
            <a:pPr algn="just"/>
            <a:r>
              <a:rPr lang="es-PE" dirty="0"/>
              <a:t>Si la restricción de deformación plástica no es satisfactoria, es mejor normalmente elegir un explosivo de menor potencia, con el fin de optimizar la fragmentación. </a:t>
            </a:r>
          </a:p>
        </p:txBody>
      </p:sp>
      <p:sp>
        <p:nvSpPr>
          <p:cNvPr id="26" name="Text Box 11">
            <a:extLst>
              <a:ext uri="{FF2B5EF4-FFF2-40B4-BE49-F238E27FC236}">
                <a16:creationId xmlns:a16="http://schemas.microsoft.com/office/drawing/2014/main" id="{50F238E3-175E-432C-85F2-6BD2433C0E8E}"/>
              </a:ext>
            </a:extLst>
          </p:cNvPr>
          <p:cNvSpPr txBox="1">
            <a:spLocks noChangeArrowheads="1"/>
          </p:cNvSpPr>
          <p:nvPr/>
        </p:nvSpPr>
        <p:spPr bwMode="auto">
          <a:xfrm>
            <a:off x="6096000" y="2848319"/>
            <a:ext cx="5791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s-PE" altLang="es-PE" sz="1800" dirty="0">
                <a:latin typeface="Arial" panose="020B0604020202020204" pitchFamily="34" charset="0"/>
              </a:rPr>
              <a:t>El ángulo de apertura debe ser menor que (90º), esto significa que.</a:t>
            </a:r>
          </a:p>
        </p:txBody>
      </p:sp>
      <p:graphicFrame>
        <p:nvGraphicFramePr>
          <p:cNvPr id="27" name="Object 12">
            <a:extLst>
              <a:ext uri="{FF2B5EF4-FFF2-40B4-BE49-F238E27FC236}">
                <a16:creationId xmlns:a16="http://schemas.microsoft.com/office/drawing/2014/main" id="{AB48E4CD-630D-4EF1-B890-1BFF05F4FE3E}"/>
              </a:ext>
            </a:extLst>
          </p:cNvPr>
          <p:cNvGraphicFramePr>
            <a:graphicFrameLocks noChangeAspect="1"/>
          </p:cNvGraphicFramePr>
          <p:nvPr>
            <p:extLst>
              <p:ext uri="{D42A27DB-BD31-4B8C-83A1-F6EECF244321}">
                <p14:modId xmlns:p14="http://schemas.microsoft.com/office/powerpoint/2010/main" val="126061271"/>
              </p:ext>
            </p:extLst>
          </p:nvPr>
        </p:nvGraphicFramePr>
        <p:xfrm>
          <a:off x="8761038" y="3406329"/>
          <a:ext cx="1285875" cy="904875"/>
        </p:xfrm>
        <a:graphic>
          <a:graphicData uri="http://schemas.openxmlformats.org/presentationml/2006/ole">
            <mc:AlternateContent xmlns:mc="http://schemas.openxmlformats.org/markup-compatibility/2006">
              <mc:Choice xmlns:v="urn:schemas-microsoft-com:vml" Requires="v">
                <p:oleObj spid="_x0000_s5149" name="Ecuación" r:id="rId9" imgW="533169" imgH="304668" progId="Equation.3">
                  <p:embed/>
                </p:oleObj>
              </mc:Choice>
              <mc:Fallback>
                <p:oleObj name="Ecuación" r:id="rId9" imgW="533169" imgH="304668" progId="Equation.3">
                  <p:embed/>
                  <p:pic>
                    <p:nvPicPr>
                      <p:cNvPr id="361484" name="Object 12"/>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1038" y="3406329"/>
                        <a:ext cx="1285875" cy="904875"/>
                      </a:xfrm>
                      <a:prstGeom prst="rect">
                        <a:avLst/>
                      </a:prstGeom>
                      <a:solidFill>
                        <a:schemeClr val="bg1"/>
                      </a:solidFill>
                      <a:ln w="50800">
                        <a:solidFill>
                          <a:srgbClr val="00B0F0"/>
                        </a:solidFill>
                        <a:miter lim="800000"/>
                        <a:headEnd/>
                        <a:tailEnd/>
                      </a:ln>
                      <a:effectLst>
                        <a:prstShdw prst="shdw13" dist="53882" dir="13500000">
                          <a:schemeClr val="bg2">
                            <a:alpha val="50000"/>
                          </a:schemeClr>
                        </a:prstShdw>
                      </a:effectLst>
                    </p:spPr>
                  </p:pic>
                </p:oleObj>
              </mc:Fallback>
            </mc:AlternateContent>
          </a:graphicData>
        </a:graphic>
      </p:graphicFrame>
      <p:sp>
        <p:nvSpPr>
          <p:cNvPr id="30" name="CuadroTexto 29">
            <a:extLst>
              <a:ext uri="{FF2B5EF4-FFF2-40B4-BE49-F238E27FC236}">
                <a16:creationId xmlns:a16="http://schemas.microsoft.com/office/drawing/2014/main" id="{F9DB660A-2E66-4F2A-98C3-D5F37B05E5E1}"/>
              </a:ext>
            </a:extLst>
          </p:cNvPr>
          <p:cNvSpPr txBox="1"/>
          <p:nvPr/>
        </p:nvSpPr>
        <p:spPr>
          <a:xfrm>
            <a:off x="6355975" y="4499881"/>
            <a:ext cx="5364699" cy="369332"/>
          </a:xfrm>
          <a:prstGeom prst="rect">
            <a:avLst/>
          </a:prstGeom>
          <a:noFill/>
        </p:spPr>
        <p:txBody>
          <a:bodyPr wrap="square">
            <a:spAutoFit/>
          </a:bodyPr>
          <a:lstStyle/>
          <a:p>
            <a:r>
              <a:rPr lang="es-PE" b="1" dirty="0">
                <a:solidFill>
                  <a:schemeClr val="accent6">
                    <a:lumMod val="75000"/>
                  </a:schemeClr>
                </a:solidFill>
              </a:rPr>
              <a:t>Taco: </a:t>
            </a:r>
          </a:p>
        </p:txBody>
      </p:sp>
      <mc:AlternateContent xmlns:mc="http://schemas.openxmlformats.org/markup-compatibility/2006" xmlns:a14="http://schemas.microsoft.com/office/drawing/2010/main">
        <mc:Choice Requires="a14">
          <p:sp>
            <p:nvSpPr>
              <p:cNvPr id="32" name="Object 14">
                <a:extLst>
                  <a:ext uri="{FF2B5EF4-FFF2-40B4-BE49-F238E27FC236}">
                    <a16:creationId xmlns:a16="http://schemas.microsoft.com/office/drawing/2014/main" id="{400D0C47-B211-4F32-8D6E-5038668C6284}"/>
                  </a:ext>
                </a:extLst>
              </p:cNvPr>
              <p:cNvSpPr txBox="1"/>
              <p:nvPr/>
            </p:nvSpPr>
            <p:spPr bwMode="auto">
              <a:xfrm>
                <a:off x="6510341" y="4941430"/>
                <a:ext cx="1652213" cy="650968"/>
              </a:xfrm>
              <a:prstGeom prst="rect">
                <a:avLst/>
              </a:prstGeom>
              <a:solidFill>
                <a:schemeClr val="bg1"/>
              </a:solidFill>
              <a:ln w="25400">
                <a:solidFill>
                  <a:srgbClr val="00B0F0"/>
                </a:solidFill>
                <a:miter lim="800000"/>
                <a:headEnd/>
                <a:tailEnd/>
              </a:ln>
            </p:spPr>
            <p:txBody>
              <a:bodyPr>
                <a:normAutofit/>
              </a:bodyPr>
              <a:lstStyle/>
              <a:p>
                <a:r>
                  <a:rPr lang="es-PE" sz="3000" dirty="0">
                    <a:solidFill>
                      <a:srgbClr val="000000"/>
                    </a:solidFill>
                  </a:rPr>
                  <a:t>T</a:t>
                </a:r>
                <a14:m>
                  <m:oMath xmlns:m="http://schemas.openxmlformats.org/officeDocument/2006/math">
                    <m:r>
                      <a:rPr lang="en-US" sz="3000" i="1" dirty="0" smtClean="0">
                        <a:solidFill>
                          <a:srgbClr val="000000"/>
                        </a:solidFill>
                        <a:latin typeface="Cambria Math" panose="02040503050406030204" pitchFamily="18" charset="0"/>
                      </a:rPr>
                      <m:t>=</m:t>
                    </m:r>
                    <m:r>
                      <a:rPr lang="en-US" sz="3000" b="0" i="1" dirty="0" smtClean="0">
                        <a:solidFill>
                          <a:srgbClr val="000000"/>
                        </a:solidFill>
                        <a:latin typeface="Cambria Math" panose="02040503050406030204" pitchFamily="18" charset="0"/>
                      </a:rPr>
                      <m:t>10</m:t>
                    </m:r>
                    <m:r>
                      <m:rPr>
                        <m:nor/>
                      </m:rPr>
                      <a:rPr lang="en-US" altLang="es-PE" sz="3200" b="1" i="1" dirty="0">
                        <a:solidFill>
                          <a:srgbClr val="000000"/>
                        </a:solidFill>
                        <a:latin typeface="Times" panose="02020603050405020304" pitchFamily="18" charset="0"/>
                      </a:rPr>
                      <m:t>Ø</m:t>
                    </m:r>
                  </m:oMath>
                </a14:m>
                <a:endParaRPr lang="es-PE" sz="3000" dirty="0"/>
              </a:p>
            </p:txBody>
          </p:sp>
        </mc:Choice>
        <mc:Fallback xmlns="">
          <p:sp>
            <p:nvSpPr>
              <p:cNvPr id="32" name="Object 14">
                <a:extLst>
                  <a:ext uri="{FF2B5EF4-FFF2-40B4-BE49-F238E27FC236}">
                    <a16:creationId xmlns:a16="http://schemas.microsoft.com/office/drawing/2014/main" id="{400D0C47-B211-4F32-8D6E-5038668C6284}"/>
                  </a:ext>
                </a:extLst>
              </p:cNvPr>
              <p:cNvSpPr txBox="1">
                <a:spLocks noRot="1" noChangeAspect="1" noMove="1" noResize="1" noEditPoints="1" noAdjustHandles="1" noChangeArrowheads="1" noChangeShapeType="1" noTextEdit="1"/>
              </p:cNvSpPr>
              <p:nvPr/>
            </p:nvSpPr>
            <p:spPr bwMode="auto">
              <a:xfrm>
                <a:off x="6510341" y="4941430"/>
                <a:ext cx="1652213" cy="650968"/>
              </a:xfrm>
              <a:prstGeom prst="rect">
                <a:avLst/>
              </a:prstGeom>
              <a:blipFill>
                <a:blip r:embed="rId11"/>
                <a:stretch>
                  <a:fillRect l="-8000" t="-6364" b="-15455"/>
                </a:stretch>
              </a:blipFill>
              <a:ln w="25400">
                <a:solidFill>
                  <a:srgbClr val="00B0F0"/>
                </a:solidFill>
                <a:miter lim="800000"/>
                <a:headEnd/>
                <a:tailEnd/>
              </a:ln>
            </p:spPr>
            <p:txBody>
              <a:bodyPr/>
              <a:lstStyle/>
              <a:p>
                <a:r>
                  <a:rPr lang="es-PE">
                    <a:noFill/>
                  </a:rPr>
                  <a:t> </a:t>
                </a:r>
              </a:p>
            </p:txBody>
          </p:sp>
        </mc:Fallback>
      </mc:AlternateContent>
    </p:spTree>
    <p:extLst>
      <p:ext uri="{BB962C8B-B14F-4D97-AF65-F5344CB8AC3E}">
        <p14:creationId xmlns:p14="http://schemas.microsoft.com/office/powerpoint/2010/main" val="222944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vertical)">
                                      <p:cBhvr>
                                        <p:cTn id="7" dur="500"/>
                                        <p:tgtEl>
                                          <p:spTgt spid="21"/>
                                        </p:tgtEl>
                                      </p:cBhvr>
                                    </p:animEffect>
                                  </p:childTnLst>
                                </p:cTn>
                              </p:par>
                              <p:par>
                                <p:cTn id="8" presetID="14" presetClass="entr" presetSubtype="5"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vertical)">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3. Arrastre:</a:t>
            </a:r>
            <a:endParaRPr lang="es-PE" dirty="0"/>
          </a:p>
        </p:txBody>
      </p:sp>
      <p:sp>
        <p:nvSpPr>
          <p:cNvPr id="23" name="CuadroTexto 22">
            <a:extLst>
              <a:ext uri="{FF2B5EF4-FFF2-40B4-BE49-F238E27FC236}">
                <a16:creationId xmlns:a16="http://schemas.microsoft.com/office/drawing/2014/main" id="{B44A0AC7-11BE-4119-B965-92AF31A073E1}"/>
              </a:ext>
            </a:extLst>
          </p:cNvPr>
          <p:cNvSpPr txBox="1"/>
          <p:nvPr/>
        </p:nvSpPr>
        <p:spPr>
          <a:xfrm>
            <a:off x="423372" y="2690336"/>
            <a:ext cx="6099048" cy="2031325"/>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Donde:</a:t>
            </a:r>
          </a:p>
          <a:p>
            <a:pPr algn="just"/>
            <a:r>
              <a:rPr lang="es-PE" dirty="0">
                <a:latin typeface="Arial" panose="020B0604020202020204" pitchFamily="34" charset="0"/>
                <a:cs typeface="Arial" panose="020B0604020202020204" pitchFamily="34" charset="0"/>
              </a:rPr>
              <a:t>F: Factor de fijación. Generalmente se toma 1,45 para tener en cuenta el efecto gravitacional y el tiempo de retardo entre barrenos . </a:t>
            </a:r>
          </a:p>
          <a:p>
            <a:pPr algn="just"/>
            <a:r>
              <a:rPr lang="es-PE" dirty="0">
                <a:latin typeface="Arial" panose="020B0604020202020204" pitchFamily="34" charset="0"/>
                <a:cs typeface="Arial" panose="020B0604020202020204" pitchFamily="34" charset="0"/>
              </a:rPr>
              <a:t>S/B: Relación entre el espaciamiento y el burden. Se suele tomar igual a 1. </a:t>
            </a:r>
          </a:p>
          <a:p>
            <a:pPr algn="just"/>
            <a:r>
              <a:rPr lang="es-PE" dirty="0">
                <a:latin typeface="Arial" panose="020B0604020202020204" pitchFamily="34" charset="0"/>
                <a:cs typeface="Arial" panose="020B0604020202020204" pitchFamily="34" charset="0"/>
              </a:rPr>
              <a:t>C: Constante de roca corregida. </a:t>
            </a:r>
          </a:p>
        </p:txBody>
      </p:sp>
      <p:graphicFrame>
        <p:nvGraphicFramePr>
          <p:cNvPr id="25" name="Object 4">
            <a:extLst>
              <a:ext uri="{FF2B5EF4-FFF2-40B4-BE49-F238E27FC236}">
                <a16:creationId xmlns:a16="http://schemas.microsoft.com/office/drawing/2014/main" id="{85F493F0-20F0-4549-8B2F-A9780DC009CA}"/>
              </a:ext>
            </a:extLst>
          </p:cNvPr>
          <p:cNvGraphicFramePr>
            <a:graphicFrameLocks noChangeAspect="1"/>
          </p:cNvGraphicFramePr>
          <p:nvPr>
            <p:extLst>
              <p:ext uri="{D42A27DB-BD31-4B8C-83A1-F6EECF244321}">
                <p14:modId xmlns:p14="http://schemas.microsoft.com/office/powerpoint/2010/main" val="3389343477"/>
              </p:ext>
            </p:extLst>
          </p:nvPr>
        </p:nvGraphicFramePr>
        <p:xfrm>
          <a:off x="1201388" y="1715483"/>
          <a:ext cx="2881313" cy="974853"/>
        </p:xfrm>
        <a:graphic>
          <a:graphicData uri="http://schemas.openxmlformats.org/presentationml/2006/ole">
            <mc:AlternateContent xmlns:mc="http://schemas.openxmlformats.org/markup-compatibility/2006">
              <mc:Choice xmlns:v="urn:schemas-microsoft-com:vml" Requires="v">
                <p:oleObj spid="_x0000_s6164" name="Ecuación" r:id="rId3" imgW="1396394" imgH="545863" progId="Equation.3">
                  <p:embed/>
                </p:oleObj>
              </mc:Choice>
              <mc:Fallback>
                <p:oleObj name="Ecuación" r:id="rId3" imgW="1396394" imgH="545863" progId="Equation.3">
                  <p:embed/>
                  <p:pic>
                    <p:nvPicPr>
                      <p:cNvPr id="364548"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388" y="1715483"/>
                        <a:ext cx="2881313" cy="974853"/>
                      </a:xfrm>
                      <a:prstGeom prst="rect">
                        <a:avLst/>
                      </a:prstGeom>
                      <a:solidFill>
                        <a:schemeClr val="bg1"/>
                      </a:solidFill>
                      <a:ln w="38100">
                        <a:solidFill>
                          <a:srgbClr val="00B0F0"/>
                        </a:solidFill>
                        <a:miter lim="800000"/>
                        <a:headEnd/>
                        <a:tailEnd/>
                      </a:ln>
                      <a:effectLst>
                        <a:prstShdw prst="shdw13" dist="53882" dir="13500000">
                          <a:srgbClr val="808080">
                            <a:alpha val="50000"/>
                          </a:srgbClr>
                        </a:prstShdw>
                      </a:effectLst>
                    </p:spPr>
                  </p:pic>
                </p:oleObj>
              </mc:Fallback>
            </mc:AlternateContent>
          </a:graphicData>
        </a:graphic>
      </p:graphicFrame>
      <p:graphicFrame>
        <p:nvGraphicFramePr>
          <p:cNvPr id="28" name="Object 20">
            <a:extLst>
              <a:ext uri="{FF2B5EF4-FFF2-40B4-BE49-F238E27FC236}">
                <a16:creationId xmlns:a16="http://schemas.microsoft.com/office/drawing/2014/main" id="{6240ABFD-EC6A-4C6E-AC27-FE80DFC4252C}"/>
              </a:ext>
            </a:extLst>
          </p:cNvPr>
          <p:cNvGraphicFramePr>
            <a:graphicFrameLocks noChangeAspect="1"/>
          </p:cNvGraphicFramePr>
          <p:nvPr>
            <p:extLst>
              <p:ext uri="{D42A27DB-BD31-4B8C-83A1-F6EECF244321}">
                <p14:modId xmlns:p14="http://schemas.microsoft.com/office/powerpoint/2010/main" val="2666342683"/>
              </p:ext>
            </p:extLst>
          </p:nvPr>
        </p:nvGraphicFramePr>
        <p:xfrm>
          <a:off x="1720788" y="5265548"/>
          <a:ext cx="3775075" cy="742950"/>
        </p:xfrm>
        <a:graphic>
          <a:graphicData uri="http://schemas.openxmlformats.org/presentationml/2006/ole">
            <mc:AlternateContent xmlns:mc="http://schemas.openxmlformats.org/markup-compatibility/2006">
              <mc:Choice xmlns:v="urn:schemas-microsoft-com:vml" Requires="v">
                <p:oleObj spid="_x0000_s6165" name="Ecuación" r:id="rId5" imgW="1548728" imgH="304668" progId="Equation.3">
                  <p:embed/>
                </p:oleObj>
              </mc:Choice>
              <mc:Fallback>
                <p:oleObj name="Ecuación" r:id="rId5" imgW="1548728" imgH="304668" progId="Equation.3">
                  <p:embed/>
                  <p:pic>
                    <p:nvPicPr>
                      <p:cNvPr id="69635" name="Object 2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788" y="5265548"/>
                        <a:ext cx="377507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6">
            <a:extLst>
              <a:ext uri="{FF2B5EF4-FFF2-40B4-BE49-F238E27FC236}">
                <a16:creationId xmlns:a16="http://schemas.microsoft.com/office/drawing/2014/main" id="{12CE4BE8-58AF-4C27-B2F8-4BBB2E3EE9E2}"/>
              </a:ext>
            </a:extLst>
          </p:cNvPr>
          <p:cNvGraphicFramePr>
            <a:graphicFrameLocks noChangeAspect="1"/>
          </p:cNvGraphicFramePr>
          <p:nvPr>
            <p:extLst>
              <p:ext uri="{D42A27DB-BD31-4B8C-83A1-F6EECF244321}">
                <p14:modId xmlns:p14="http://schemas.microsoft.com/office/powerpoint/2010/main" val="2009575692"/>
              </p:ext>
            </p:extLst>
          </p:nvPr>
        </p:nvGraphicFramePr>
        <p:xfrm>
          <a:off x="1793813" y="4473385"/>
          <a:ext cx="3429000" cy="720725"/>
        </p:xfrm>
        <a:graphic>
          <a:graphicData uri="http://schemas.openxmlformats.org/presentationml/2006/ole">
            <mc:AlternateContent xmlns:mc="http://schemas.openxmlformats.org/markup-compatibility/2006">
              <mc:Choice xmlns:v="urn:schemas-microsoft-com:vml" Requires="v">
                <p:oleObj spid="_x0000_s6166" name="Ecuación" r:id="rId7" imgW="1447172" imgH="304668" progId="Equation.3">
                  <p:embed/>
                </p:oleObj>
              </mc:Choice>
              <mc:Fallback>
                <p:oleObj name="Ecuación" r:id="rId7" imgW="1447172" imgH="304668" progId="Equation.3">
                  <p:embed/>
                  <p:pic>
                    <p:nvPicPr>
                      <p:cNvPr id="69639"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13" y="4473385"/>
                        <a:ext cx="34290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AutoShape 29">
            <a:extLst>
              <a:ext uri="{FF2B5EF4-FFF2-40B4-BE49-F238E27FC236}">
                <a16:creationId xmlns:a16="http://schemas.microsoft.com/office/drawing/2014/main" id="{4F31F4DB-C20A-429C-AF11-08AA5B2B7CE1}"/>
              </a:ext>
            </a:extLst>
          </p:cNvPr>
          <p:cNvSpPr>
            <a:spLocks/>
          </p:cNvSpPr>
          <p:nvPr/>
        </p:nvSpPr>
        <p:spPr bwMode="auto">
          <a:xfrm>
            <a:off x="1433450" y="4833748"/>
            <a:ext cx="215900" cy="1079500"/>
          </a:xfrm>
          <a:prstGeom prst="leftBrace">
            <a:avLst>
              <a:gd name="adj1" fmla="val 41667"/>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s-ES" altLang="es-PE">
              <a:latin typeface="Arial" panose="020B0604020202020204" pitchFamily="34" charset="0"/>
            </a:endParaRPr>
          </a:p>
        </p:txBody>
      </p:sp>
      <p:sp>
        <p:nvSpPr>
          <p:cNvPr id="34" name="Text Box 30">
            <a:extLst>
              <a:ext uri="{FF2B5EF4-FFF2-40B4-BE49-F238E27FC236}">
                <a16:creationId xmlns:a16="http://schemas.microsoft.com/office/drawing/2014/main" id="{BC84441D-8E56-49B3-8FAB-32CE2686F73D}"/>
              </a:ext>
            </a:extLst>
          </p:cNvPr>
          <p:cNvSpPr txBox="1">
            <a:spLocks noChangeArrowheads="1"/>
          </p:cNvSpPr>
          <p:nvPr/>
        </p:nvSpPr>
        <p:spPr bwMode="auto">
          <a:xfrm>
            <a:off x="496825" y="5194110"/>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s-ES" altLang="es-PE" b="1">
                <a:latin typeface="Arial" panose="020B0604020202020204" pitchFamily="34" charset="0"/>
              </a:rPr>
              <a:t>C =</a:t>
            </a:r>
          </a:p>
        </p:txBody>
      </p:sp>
      <p:sp>
        <p:nvSpPr>
          <p:cNvPr id="35" name="Text Box 10">
            <a:extLst>
              <a:ext uri="{FF2B5EF4-FFF2-40B4-BE49-F238E27FC236}">
                <a16:creationId xmlns:a16="http://schemas.microsoft.com/office/drawing/2014/main" id="{8F335E1C-0A06-4999-BAFA-9CDCA3445359}"/>
              </a:ext>
            </a:extLst>
          </p:cNvPr>
          <p:cNvSpPr txBox="1">
            <a:spLocks noChangeArrowheads="1"/>
          </p:cNvSpPr>
          <p:nvPr/>
        </p:nvSpPr>
        <p:spPr bwMode="auto">
          <a:xfrm>
            <a:off x="6754068" y="3429000"/>
            <a:ext cx="54379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s-PE" sz="1800" dirty="0">
                <a:latin typeface="Arial" panose="020B0604020202020204" pitchFamily="34" charset="0"/>
              </a:rPr>
              <a:t>El Nº de </a:t>
            </a:r>
            <a:r>
              <a:rPr lang="es-PE" altLang="es-PE" sz="1800" dirty="0">
                <a:latin typeface="Arial" panose="020B0604020202020204" pitchFamily="34" charset="0"/>
              </a:rPr>
              <a:t>taladros</a:t>
            </a:r>
            <a:r>
              <a:rPr lang="en-US" altLang="es-PE" sz="1800" dirty="0">
                <a:latin typeface="Arial" panose="020B0604020202020204" pitchFamily="34" charset="0"/>
              </a:rPr>
              <a:t> </a:t>
            </a:r>
            <a:r>
              <a:rPr lang="es-PE" altLang="es-PE" sz="1800" dirty="0">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a:t>
            </a:r>
            <a:r>
              <a:rPr lang="es-PE" altLang="es-PE" sz="1800" dirty="0">
                <a:latin typeface="Arial" panose="020B0604020202020204" pitchFamily="34" charset="0"/>
              </a:rPr>
              <a:t>arrastre</a:t>
            </a:r>
            <a:r>
              <a:rPr lang="en-US" altLang="es-PE" sz="1800" dirty="0">
                <a:latin typeface="Arial" panose="020B0604020202020204" pitchFamily="34" charset="0"/>
              </a:rPr>
              <a:t> </a:t>
            </a:r>
            <a:r>
              <a:rPr lang="es-PE" altLang="es-PE" sz="1800" dirty="0">
                <a:latin typeface="Arial" panose="020B0604020202020204" pitchFamily="34" charset="0"/>
              </a:rPr>
              <a:t>está dada por: </a:t>
            </a:r>
          </a:p>
        </p:txBody>
      </p:sp>
      <mc:AlternateContent xmlns:mc="http://schemas.openxmlformats.org/markup-compatibility/2006" xmlns:a14="http://schemas.microsoft.com/office/drawing/2010/main">
        <mc:Choice Requires="a14">
          <p:sp>
            <p:nvSpPr>
              <p:cNvPr id="36" name="Object 4">
                <a:extLst>
                  <a:ext uri="{FF2B5EF4-FFF2-40B4-BE49-F238E27FC236}">
                    <a16:creationId xmlns:a16="http://schemas.microsoft.com/office/drawing/2014/main" id="{23EEF690-83BC-4E03-B5C0-310578A14BE4}"/>
                  </a:ext>
                </a:extLst>
              </p:cNvPr>
              <p:cNvSpPr txBox="1"/>
              <p:nvPr/>
            </p:nvSpPr>
            <p:spPr bwMode="auto">
              <a:xfrm>
                <a:off x="7031164" y="3968496"/>
                <a:ext cx="4929188" cy="753165"/>
              </a:xfrm>
              <a:prstGeom prst="rect">
                <a:avLst/>
              </a:prstGeom>
              <a:solidFill>
                <a:schemeClr val="bg1"/>
              </a:solidFill>
              <a:ln w="25400">
                <a:solidFill>
                  <a:srgbClr val="00B0F0"/>
                </a:solidFill>
                <a:miter lim="800000"/>
                <a:headEnd/>
                <a:tailEnd/>
              </a:ln>
              <a:effectLst>
                <a:prstShdw prst="shdw13" dist="53882" dir="13500000">
                  <a:schemeClr val="tx1">
                    <a:alpha val="50000"/>
                  </a:schemeClr>
                </a:prstShdw>
              </a:effectLst>
            </p:spPr>
            <p:txBody>
              <a:bodyPr>
                <a:noAutofit/>
              </a:bodyPr>
              <a:lstStyle/>
              <a:p>
                <a:pPr/>
                <a14:m>
                  <m:oMathPara xmlns:m="http://schemas.openxmlformats.org/officeDocument/2006/math">
                    <m:oMathParaPr>
                      <m:jc m:val="left"/>
                    </m:oMathParaPr>
                    <m:oMath xmlns:m="http://schemas.openxmlformats.org/officeDocument/2006/math">
                      <m:r>
                        <a:rPr lang="es-PE" sz="2000" i="1" smtClean="0">
                          <a:solidFill>
                            <a:srgbClr val="000000"/>
                          </a:solidFill>
                          <a:latin typeface="Cambria Math" panose="02040503050406030204" pitchFamily="18" charset="0"/>
                        </a:rPr>
                        <m:t>𝑁</m:t>
                      </m:r>
                      <m:r>
                        <a:rPr lang="es-PE" sz="2000" i="1" smtClean="0">
                          <a:solidFill>
                            <a:srgbClr val="000000"/>
                          </a:solidFill>
                          <a:latin typeface="Cambria Math" panose="02040503050406030204" pitchFamily="18" charset="0"/>
                        </a:rPr>
                        <m:t>=</m:t>
                      </m:r>
                      <m:d>
                        <m:dPr>
                          <m:begChr m:val="["/>
                          <m:endChr m:val="]"/>
                          <m:ctrlPr>
                            <a:rPr lang="es-PE" sz="2000" i="1">
                              <a:solidFill>
                                <a:srgbClr val="000000"/>
                              </a:solidFill>
                              <a:latin typeface="Cambria Math" panose="02040503050406030204" pitchFamily="18" charset="0"/>
                            </a:rPr>
                          </m:ctrlPr>
                        </m:dPr>
                        <m:e>
                          <m:f>
                            <m:fPr>
                              <m:ctrlPr>
                                <a:rPr lang="es-PE" sz="2000" i="1">
                                  <a:solidFill>
                                    <a:srgbClr val="000000"/>
                                  </a:solidFill>
                                  <a:latin typeface="Cambria Math" panose="02040503050406030204" pitchFamily="18" charset="0"/>
                                </a:rPr>
                              </m:ctrlPr>
                            </m:fPr>
                            <m:num>
                              <m:r>
                                <a:rPr lang="es-PE" sz="2000" i="1">
                                  <a:solidFill>
                                    <a:srgbClr val="000000"/>
                                  </a:solidFill>
                                  <a:latin typeface="Cambria Math" panose="02040503050406030204" pitchFamily="18" charset="0"/>
                                </a:rPr>
                                <m:t>𝐴𝑛𝑐h</m:t>
                              </m:r>
                              <m:r>
                                <a:rPr lang="es-PE" sz="2000" b="0" i="1" smtClean="0">
                                  <a:solidFill>
                                    <a:srgbClr val="000000"/>
                                  </a:solidFill>
                                  <a:latin typeface="Cambria Math" panose="02040503050406030204" pitchFamily="18" charset="0"/>
                                </a:rPr>
                                <m:t>𝑜</m:t>
                              </m:r>
                              <m:r>
                                <a:rPr lang="es-PE" sz="2000" b="0" i="1" smtClean="0">
                                  <a:solidFill>
                                    <a:srgbClr val="000000"/>
                                  </a:solidFill>
                                  <a:latin typeface="Cambria Math" panose="02040503050406030204" pitchFamily="18" charset="0"/>
                                </a:rPr>
                                <m:t> </m:t>
                              </m:r>
                              <m:r>
                                <a:rPr lang="es-PE" sz="2000" b="0" i="1" smtClean="0">
                                  <a:solidFill>
                                    <a:srgbClr val="000000"/>
                                  </a:solidFill>
                                  <a:latin typeface="Cambria Math" panose="02040503050406030204" pitchFamily="18" charset="0"/>
                                </a:rPr>
                                <m:t>𝑑𝑒𝑙</m:t>
                              </m:r>
                              <m:r>
                                <a:rPr lang="es-PE" sz="2000" b="0" i="1" smtClean="0">
                                  <a:solidFill>
                                    <a:srgbClr val="000000"/>
                                  </a:solidFill>
                                  <a:latin typeface="Cambria Math" panose="02040503050406030204" pitchFamily="18" charset="0"/>
                                </a:rPr>
                                <m:t> </m:t>
                              </m:r>
                              <m:r>
                                <a:rPr lang="es-PE" sz="2000" b="0" i="1" smtClean="0">
                                  <a:solidFill>
                                    <a:srgbClr val="000000"/>
                                  </a:solidFill>
                                  <a:latin typeface="Cambria Math" panose="02040503050406030204" pitchFamily="18" charset="0"/>
                                </a:rPr>
                                <m:t>𝑡𝑢𝑛𝑒𝑙</m:t>
                              </m:r>
                              <m:r>
                                <a:rPr lang="en-US" sz="2000" b="0" i="1" smtClean="0">
                                  <a:solidFill>
                                    <a:srgbClr val="000000"/>
                                  </a:solidFill>
                                  <a:latin typeface="Cambria Math" panose="02040503050406030204" pitchFamily="18" charset="0"/>
                                </a:rPr>
                                <m:t>+</m:t>
                              </m:r>
                              <m:r>
                                <a:rPr lang="es-PE" sz="2000" i="1">
                                  <a:solidFill>
                                    <a:srgbClr val="000000"/>
                                  </a:solidFill>
                                  <a:latin typeface="Cambria Math" panose="02040503050406030204" pitchFamily="18" charset="0"/>
                                </a:rPr>
                                <m:t>2</m:t>
                              </m:r>
                              <m:r>
                                <a:rPr lang="es-PE" sz="2000" b="0" i="1" smtClean="0">
                                  <a:solidFill>
                                    <a:srgbClr val="000000"/>
                                  </a:solidFill>
                                  <a:latin typeface="Cambria Math" panose="02040503050406030204" pitchFamily="18" charset="0"/>
                                </a:rPr>
                                <m:t>𝐿</m:t>
                              </m:r>
                              <m:r>
                                <a:rPr lang="es-PE" sz="2000" i="1">
                                  <a:solidFill>
                                    <a:srgbClr val="000000"/>
                                  </a:solidFill>
                                  <a:latin typeface="Cambria Math" panose="02040503050406030204" pitchFamily="18" charset="0"/>
                                </a:rPr>
                                <m:t>𝑠𝑒𝑛</m:t>
                              </m:r>
                              <m:r>
                                <a:rPr lang="es-PE" sz="2000" i="1">
                                  <a:solidFill>
                                    <a:srgbClr val="000000"/>
                                  </a:solidFill>
                                  <a:latin typeface="Cambria Math" panose="02040503050406030204" pitchFamily="18" charset="0"/>
                                </a:rPr>
                                <m:t>𝛾</m:t>
                              </m:r>
                            </m:num>
                            <m:den>
                              <m:r>
                                <a:rPr lang="es-PE" sz="2000" i="1">
                                  <a:solidFill>
                                    <a:srgbClr val="000000"/>
                                  </a:solidFill>
                                  <a:latin typeface="Cambria Math" panose="02040503050406030204" pitchFamily="18" charset="0"/>
                                </a:rPr>
                                <m:t>𝐵</m:t>
                              </m:r>
                            </m:den>
                          </m:f>
                          <m:r>
                            <a:rPr lang="es-PE" sz="2000" i="1">
                              <a:solidFill>
                                <a:srgbClr val="000000"/>
                              </a:solidFill>
                              <a:latin typeface="Cambria Math" panose="02040503050406030204" pitchFamily="18" charset="0"/>
                            </a:rPr>
                            <m:t>+2</m:t>
                          </m:r>
                        </m:e>
                      </m:d>
                    </m:oMath>
                  </m:oMathPara>
                </a14:m>
                <a:endParaRPr lang="es-PE" sz="2000" dirty="0"/>
              </a:p>
            </p:txBody>
          </p:sp>
        </mc:Choice>
        <mc:Fallback xmlns="">
          <p:sp>
            <p:nvSpPr>
              <p:cNvPr id="36" name="Object 4">
                <a:extLst>
                  <a:ext uri="{FF2B5EF4-FFF2-40B4-BE49-F238E27FC236}">
                    <a16:creationId xmlns:a16="http://schemas.microsoft.com/office/drawing/2014/main" id="{23EEF690-83BC-4E03-B5C0-310578A14BE4}"/>
                  </a:ext>
                </a:extLst>
              </p:cNvPr>
              <p:cNvSpPr txBox="1">
                <a:spLocks noRot="1" noChangeAspect="1" noMove="1" noResize="1" noEditPoints="1" noAdjustHandles="1" noChangeArrowheads="1" noChangeShapeType="1" noTextEdit="1"/>
              </p:cNvSpPr>
              <p:nvPr/>
            </p:nvSpPr>
            <p:spPr bwMode="auto">
              <a:xfrm>
                <a:off x="7031164" y="3968496"/>
                <a:ext cx="4929188" cy="753165"/>
              </a:xfrm>
              <a:prstGeom prst="rect">
                <a:avLst/>
              </a:prstGeom>
              <a:blipFill>
                <a:blip r:embed="rId9"/>
                <a:stretch>
                  <a:fillRect/>
                </a:stretch>
              </a:blipFill>
              <a:ln w="25400">
                <a:solidFill>
                  <a:srgbClr val="00B0F0"/>
                </a:solidFill>
                <a:miter lim="800000"/>
                <a:headEnd/>
                <a:tailEnd/>
              </a:ln>
              <a:effectLst>
                <a:prstShdw prst="shdw13" dist="53882" dir="13500000">
                  <a:schemeClr val="tx1">
                    <a:alpha val="50000"/>
                  </a:schemeClr>
                </a:prstShdw>
              </a:effectLst>
            </p:spPr>
            <p:txBody>
              <a:bodyPr/>
              <a:lstStyle/>
              <a:p>
                <a:r>
                  <a:rPr lang="es-PE">
                    <a:noFill/>
                  </a:rPr>
                  <a:t> </a:t>
                </a:r>
              </a:p>
            </p:txBody>
          </p:sp>
        </mc:Fallback>
      </mc:AlternateContent>
      <p:sp>
        <p:nvSpPr>
          <p:cNvPr id="37" name="Text Box 12">
            <a:extLst>
              <a:ext uri="{FF2B5EF4-FFF2-40B4-BE49-F238E27FC236}">
                <a16:creationId xmlns:a16="http://schemas.microsoft.com/office/drawing/2014/main" id="{C03B5B7C-FC53-45D2-9B4D-2B91AD3383A5}"/>
              </a:ext>
            </a:extLst>
          </p:cNvPr>
          <p:cNvSpPr txBox="1">
            <a:spLocks noChangeArrowheads="1"/>
          </p:cNvSpPr>
          <p:nvPr/>
        </p:nvSpPr>
        <p:spPr bwMode="auto">
          <a:xfrm>
            <a:off x="7004256" y="4826604"/>
            <a:ext cx="47994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PE" altLang="es-PE" sz="1800" dirty="0">
                <a:solidFill>
                  <a:schemeClr val="accent2"/>
                </a:solidFill>
                <a:latin typeface="Arial" panose="020B0604020202020204" pitchFamily="34" charset="0"/>
              </a:rPr>
              <a:t>Donde:</a:t>
            </a:r>
          </a:p>
          <a:p>
            <a:pPr eaLnBrk="1" hangingPunct="1"/>
            <a:r>
              <a:rPr lang="es-PE" altLang="es-PE" sz="1800" dirty="0">
                <a:latin typeface="Arial" panose="020B0604020202020204" pitchFamily="34" charset="0"/>
              </a:rPr>
              <a:t>N = número de taladros del arrastre.</a:t>
            </a:r>
          </a:p>
          <a:p>
            <a:pPr eaLnBrk="1" hangingPunct="1"/>
            <a:r>
              <a:rPr lang="es-PE" altLang="es-PE" sz="1800" dirty="0">
                <a:latin typeface="Arial" panose="020B0604020202020204" pitchFamily="34" charset="0"/>
              </a:rPr>
              <a:t>L = profundidad de los taladros (m). </a:t>
            </a:r>
          </a:p>
          <a:p>
            <a:pPr eaLnBrk="1" hangingPunct="1"/>
            <a:r>
              <a:rPr lang="es-PE" altLang="es-PE" sz="1800" dirty="0">
                <a:latin typeface="Arial" panose="020B0604020202020204" pitchFamily="34" charset="0"/>
                <a:sym typeface="Symbol" panose="05050102010706020507" pitchFamily="18" charset="2"/>
              </a:rPr>
              <a:t></a:t>
            </a:r>
            <a:r>
              <a:rPr lang="es-PE" altLang="es-PE" sz="1800" dirty="0">
                <a:latin typeface="Arial" panose="020B0604020202020204" pitchFamily="34" charset="0"/>
              </a:rPr>
              <a:t> = ángulo de desviación en el fondo del taladro </a:t>
            </a:r>
            <a:r>
              <a:rPr lang="en-US" altLang="es-PE" sz="1800" dirty="0">
                <a:latin typeface="Arial" panose="020B0604020202020204" pitchFamily="34" charset="0"/>
              </a:rPr>
              <a:t>(</a:t>
            </a:r>
            <a:r>
              <a:rPr lang="en-US" altLang="es-PE" sz="1800" dirty="0">
                <a:latin typeface="Arial" panose="020B0604020202020204" pitchFamily="34" charset="0"/>
                <a:sym typeface="Symbol" panose="05050102010706020507" pitchFamily="18" charset="2"/>
              </a:rPr>
              <a:t> = 3º</a:t>
            </a:r>
            <a:r>
              <a:rPr lang="en-US" altLang="es-PE" sz="1800" dirty="0">
                <a:latin typeface="Arial" panose="020B0604020202020204" pitchFamily="34" charset="0"/>
              </a:rPr>
              <a:t>).</a:t>
            </a:r>
          </a:p>
          <a:p>
            <a:pPr eaLnBrk="1" hangingPunct="1"/>
            <a:r>
              <a:rPr lang="en-US" altLang="es-PE" sz="1800" dirty="0">
                <a:latin typeface="Arial" panose="020B0604020202020204" pitchFamily="34" charset="0"/>
              </a:rPr>
              <a:t>B = burden (m). </a:t>
            </a:r>
            <a:endParaRPr lang="es-ES" altLang="es-PE" sz="1800" dirty="0">
              <a:latin typeface="Arial" panose="020B0604020202020204" pitchFamily="34" charset="0"/>
            </a:endParaRPr>
          </a:p>
        </p:txBody>
      </p:sp>
      <p:pic>
        <p:nvPicPr>
          <p:cNvPr id="8" name="Imagen 7">
            <a:extLst>
              <a:ext uri="{FF2B5EF4-FFF2-40B4-BE49-F238E27FC236}">
                <a16:creationId xmlns:a16="http://schemas.microsoft.com/office/drawing/2014/main" id="{A15B325A-831E-46A1-BD30-CEA563D8508C}"/>
              </a:ext>
            </a:extLst>
          </p:cNvPr>
          <p:cNvPicPr>
            <a:picLocks noChangeAspect="1"/>
          </p:cNvPicPr>
          <p:nvPr/>
        </p:nvPicPr>
        <p:blipFill>
          <a:blip r:embed="rId10"/>
          <a:stretch>
            <a:fillRect/>
          </a:stretch>
        </p:blipFill>
        <p:spPr>
          <a:xfrm>
            <a:off x="6754068" y="1729733"/>
            <a:ext cx="4749084" cy="1594324"/>
          </a:xfrm>
          <a:prstGeom prst="rect">
            <a:avLst/>
          </a:prstGeom>
        </p:spPr>
      </p:pic>
    </p:spTree>
    <p:extLst>
      <p:ext uri="{BB962C8B-B14F-4D97-AF65-F5344CB8AC3E}">
        <p14:creationId xmlns:p14="http://schemas.microsoft.com/office/powerpoint/2010/main" val="75806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3. Arrastre:</a:t>
            </a:r>
            <a:endParaRPr lang="es-PE" dirty="0"/>
          </a:p>
        </p:txBody>
      </p:sp>
      <mc:AlternateContent xmlns:mc="http://schemas.openxmlformats.org/markup-compatibility/2006" xmlns:a14="http://schemas.microsoft.com/office/drawing/2010/main">
        <mc:Choice Requires="a14">
          <p:sp>
            <p:nvSpPr>
              <p:cNvPr id="15" name="Object 5">
                <a:extLst>
                  <a:ext uri="{FF2B5EF4-FFF2-40B4-BE49-F238E27FC236}">
                    <a16:creationId xmlns:a16="http://schemas.microsoft.com/office/drawing/2014/main" id="{59CA30C5-5BAE-4481-83DF-2F97E24A8457}"/>
                  </a:ext>
                </a:extLst>
              </p:cNvPr>
              <p:cNvSpPr txBox="1">
                <a:spLocks noGrp="1"/>
              </p:cNvSpPr>
              <p:nvPr>
                <p:ph sz="half" idx="1"/>
              </p:nvPr>
            </p:nvSpPr>
            <p:spPr bwMode="auto">
              <a:xfrm>
                <a:off x="1231900" y="2409825"/>
                <a:ext cx="3435350" cy="857250"/>
              </a:xfrm>
              <a:prstGeom prst="rect">
                <a:avLst/>
              </a:prstGeom>
              <a:solidFill>
                <a:schemeClr val="bg1"/>
              </a:solidFill>
              <a:ln w="25400">
                <a:solidFill>
                  <a:srgbClr val="00B0F0"/>
                </a:solidFill>
                <a:miter lim="800000"/>
                <a:headEnd/>
                <a:tailEnd/>
              </a:ln>
              <a:effectLst>
                <a:prstShdw prst="shdw13" dist="53882" dir="13500000">
                  <a:schemeClr val="tx1">
                    <a:alpha val="50000"/>
                  </a:schemeClr>
                </a:prstShdw>
              </a:effectLst>
            </p:spPr>
            <p:txBody>
              <a:bodyPr>
                <a:normAutofit fontScale="62500" lnSpcReduction="20000"/>
              </a:bodyPr>
              <a:lstStyle/>
              <a:p>
                <a:pPr>
                  <a:buNone/>
                </a:pPr>
                <a14:m>
                  <m:oMathPara xmlns:m="http://schemas.openxmlformats.org/officeDocument/2006/math">
                    <m:oMathParaPr>
                      <m:jc m:val="left"/>
                    </m:oMathParaPr>
                    <m:oMath xmlns:m="http://schemas.openxmlformats.org/officeDocument/2006/math">
                      <m:r>
                        <a:rPr lang="es-PE" i="1" smtClean="0">
                          <a:solidFill>
                            <a:srgbClr val="000000"/>
                          </a:solidFill>
                          <a:latin typeface="Cambria Math" panose="02040503050406030204" pitchFamily="18" charset="0"/>
                        </a:rPr>
                        <m:t>𝑆</m:t>
                      </m:r>
                      <m:r>
                        <a:rPr lang="es-PE" i="1" smtClean="0">
                          <a:solidFill>
                            <a:srgbClr val="000000"/>
                          </a:solidFill>
                          <a:latin typeface="Cambria Math" panose="02040503050406030204" pitchFamily="18" charset="0"/>
                        </a:rPr>
                        <m:t>=</m:t>
                      </m:r>
                      <m:f>
                        <m:fPr>
                          <m:ctrlPr>
                            <a:rPr lang="es-PE" i="1">
                              <a:solidFill>
                                <a:srgbClr val="000000"/>
                              </a:solidFill>
                              <a:latin typeface="Cambria Math" panose="02040503050406030204" pitchFamily="18" charset="0"/>
                            </a:rPr>
                          </m:ctrlPr>
                        </m:fPr>
                        <m:num>
                          <m:r>
                            <a:rPr lang="es-PE" i="1">
                              <a:solidFill>
                                <a:srgbClr val="000000"/>
                              </a:solidFill>
                              <a:latin typeface="Cambria Math" panose="02040503050406030204" pitchFamily="18" charset="0"/>
                            </a:rPr>
                            <m:t>𝐴𝑛𝑐h</m:t>
                          </m:r>
                          <m:r>
                            <a:rPr lang="en-US" b="0" i="1" smtClean="0">
                              <a:solidFill>
                                <a:srgbClr val="000000"/>
                              </a:solidFill>
                              <a:latin typeface="Cambria Math" panose="02040503050406030204" pitchFamily="18" charset="0"/>
                            </a:rPr>
                            <m:t>𝑜</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𝑑𝑒𝑙</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𝑡𝑢𝑛𝑒𝑙</m:t>
                          </m:r>
                          <m:r>
                            <a:rPr lang="en-US" b="0" i="1" smtClean="0">
                              <a:solidFill>
                                <a:srgbClr val="000000"/>
                              </a:solidFill>
                              <a:latin typeface="Cambria Math" panose="02040503050406030204" pitchFamily="18" charset="0"/>
                            </a:rPr>
                            <m:t>+2</m:t>
                          </m:r>
                          <m:r>
                            <a:rPr lang="en-US" b="0" i="1" smtClean="0">
                              <a:solidFill>
                                <a:srgbClr val="000000"/>
                              </a:solidFill>
                              <a:latin typeface="Cambria Math" panose="02040503050406030204" pitchFamily="18" charset="0"/>
                            </a:rPr>
                            <m:t>𝐿𝑠𝑒𝑛</m:t>
                          </m:r>
                          <m:r>
                            <a:rPr lang="es-PE" i="1">
                              <a:solidFill>
                                <a:srgbClr val="000000"/>
                              </a:solidFill>
                              <a:latin typeface="Cambria Math" panose="02040503050406030204" pitchFamily="18" charset="0"/>
                            </a:rPr>
                            <m:t>𝛾</m:t>
                          </m:r>
                        </m:num>
                        <m:den>
                          <m:r>
                            <a:rPr lang="es-PE" i="1">
                              <a:solidFill>
                                <a:srgbClr val="000000"/>
                              </a:solidFill>
                              <a:latin typeface="Cambria Math" panose="02040503050406030204" pitchFamily="18" charset="0"/>
                            </a:rPr>
                            <m:t>𝑁</m:t>
                          </m:r>
                          <m:r>
                            <a:rPr lang="es-PE" i="1">
                              <a:solidFill>
                                <a:srgbClr val="000000"/>
                              </a:solidFill>
                              <a:latin typeface="Cambria Math" panose="02040503050406030204" pitchFamily="18" charset="0"/>
                            </a:rPr>
                            <m:t>−1</m:t>
                          </m:r>
                        </m:den>
                      </m:f>
                    </m:oMath>
                  </m:oMathPara>
                </a14:m>
                <a:endParaRPr lang="es-PE" dirty="0"/>
              </a:p>
            </p:txBody>
          </p:sp>
        </mc:Choice>
        <mc:Fallback xmlns="">
          <p:sp>
            <p:nvSpPr>
              <p:cNvPr id="15" name="Object 5">
                <a:extLst>
                  <a:ext uri="{FF2B5EF4-FFF2-40B4-BE49-F238E27FC236}">
                    <a16:creationId xmlns:a16="http://schemas.microsoft.com/office/drawing/2014/main" id="{59CA30C5-5BAE-4481-83DF-2F97E24A8457}"/>
                  </a:ext>
                </a:extLst>
              </p:cNvPr>
              <p:cNvSpPr txBox="1">
                <a:spLocks noGrp="1" noRot="1" noChangeAspect="1" noMove="1" noResize="1" noEditPoints="1" noAdjustHandles="1" noChangeArrowheads="1" noChangeShapeType="1" noTextEdit="1"/>
              </p:cNvSpPr>
              <p:nvPr>
                <p:ph sz="half" idx="1"/>
              </p:nvPr>
            </p:nvSpPr>
            <p:spPr bwMode="auto">
              <a:xfrm>
                <a:off x="1231900" y="2409825"/>
                <a:ext cx="3435350" cy="857250"/>
              </a:xfrm>
              <a:prstGeom prst="rect">
                <a:avLst/>
              </a:prstGeom>
              <a:blipFill>
                <a:blip r:embed="rId3"/>
                <a:stretch>
                  <a:fillRect/>
                </a:stretch>
              </a:blipFill>
              <a:ln w="25400">
                <a:solidFill>
                  <a:srgbClr val="00B0F0"/>
                </a:solidFill>
                <a:miter lim="800000"/>
                <a:headEnd/>
                <a:tailEnd/>
              </a:ln>
              <a:effectLst>
                <a:prstShdw prst="shdw13" dist="53882" dir="13500000">
                  <a:schemeClr val="tx1">
                    <a:alpha val="50000"/>
                  </a:schemeClr>
                </a:prstShdw>
              </a:effectLst>
            </p:spPr>
            <p:txBody>
              <a:bodyPr/>
              <a:lstStyle/>
              <a:p>
                <a:r>
                  <a:rPr lang="es-PE">
                    <a:noFill/>
                  </a:rPr>
                  <a:t> </a:t>
                </a:r>
              </a:p>
            </p:txBody>
          </p:sp>
        </mc:Fallback>
      </mc:AlternateContent>
      <p:graphicFrame>
        <p:nvGraphicFramePr>
          <p:cNvPr id="16" name="Object 6">
            <a:extLst>
              <a:ext uri="{FF2B5EF4-FFF2-40B4-BE49-F238E27FC236}">
                <a16:creationId xmlns:a16="http://schemas.microsoft.com/office/drawing/2014/main" id="{7CFF9C9B-AA5E-4A3D-97E9-90AFA50682AE}"/>
              </a:ext>
            </a:extLst>
          </p:cNvPr>
          <p:cNvGraphicFramePr>
            <a:graphicFrameLocks noChangeAspect="1"/>
          </p:cNvGraphicFramePr>
          <p:nvPr>
            <p:extLst>
              <p:ext uri="{D42A27DB-BD31-4B8C-83A1-F6EECF244321}">
                <p14:modId xmlns:p14="http://schemas.microsoft.com/office/powerpoint/2010/main" val="3116871210"/>
              </p:ext>
            </p:extLst>
          </p:nvPr>
        </p:nvGraphicFramePr>
        <p:xfrm>
          <a:off x="1540630" y="3777266"/>
          <a:ext cx="2618994" cy="544513"/>
        </p:xfrm>
        <a:graphic>
          <a:graphicData uri="http://schemas.openxmlformats.org/presentationml/2006/ole">
            <mc:AlternateContent xmlns:mc="http://schemas.openxmlformats.org/markup-compatibility/2006">
              <mc:Choice xmlns:v="urn:schemas-microsoft-com:vml" Requires="v">
                <p:oleObj spid="_x0000_s7194" name="Ecuación" r:id="rId4" imgW="939392" imgH="203112" progId="Equation.3">
                  <p:embed/>
                </p:oleObj>
              </mc:Choice>
              <mc:Fallback>
                <p:oleObj name="Ecuación" r:id="rId4" imgW="939392" imgH="203112" progId="Equation.3">
                  <p:embed/>
                  <p:pic>
                    <p:nvPicPr>
                      <p:cNvPr id="370694"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630" y="3777266"/>
                        <a:ext cx="2618994" cy="544513"/>
                      </a:xfrm>
                      <a:prstGeom prst="rect">
                        <a:avLst/>
                      </a:prstGeom>
                      <a:solidFill>
                        <a:schemeClr val="bg1"/>
                      </a:solidFill>
                      <a:ln w="25400">
                        <a:solidFill>
                          <a:srgbClr val="00B0F0"/>
                        </a:solidFill>
                        <a:miter lim="800000"/>
                        <a:headEnd/>
                        <a:tailEnd/>
                      </a:ln>
                    </p:spPr>
                  </p:pic>
                </p:oleObj>
              </mc:Fallback>
            </mc:AlternateContent>
          </a:graphicData>
        </a:graphic>
      </p:graphicFrame>
      <p:sp>
        <p:nvSpPr>
          <p:cNvPr id="17" name="Text Box 7">
            <a:extLst>
              <a:ext uri="{FF2B5EF4-FFF2-40B4-BE49-F238E27FC236}">
                <a16:creationId xmlns:a16="http://schemas.microsoft.com/office/drawing/2014/main" id="{8EE9C395-BD67-4552-A022-2A9A8730449B}"/>
              </a:ext>
            </a:extLst>
          </p:cNvPr>
          <p:cNvSpPr txBox="1">
            <a:spLocks noChangeArrowheads="1"/>
          </p:cNvSpPr>
          <p:nvPr/>
        </p:nvSpPr>
        <p:spPr bwMode="auto">
          <a:xfrm>
            <a:off x="350981" y="1656367"/>
            <a:ext cx="57450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s-PE" altLang="es-PE" sz="1800" dirty="0">
                <a:latin typeface="Arial" panose="020B0604020202020204" pitchFamily="34" charset="0"/>
              </a:rPr>
              <a:t>El espaciamiento de los taladros es calculado por la siguiente expresión matemática: </a:t>
            </a:r>
          </a:p>
        </p:txBody>
      </p:sp>
      <p:sp>
        <p:nvSpPr>
          <p:cNvPr id="18" name="Text Box 8">
            <a:extLst>
              <a:ext uri="{FF2B5EF4-FFF2-40B4-BE49-F238E27FC236}">
                <a16:creationId xmlns:a16="http://schemas.microsoft.com/office/drawing/2014/main" id="{0C03F5D1-AD7A-4D30-A8B8-4EAC965752CD}"/>
              </a:ext>
            </a:extLst>
          </p:cNvPr>
          <p:cNvSpPr txBox="1">
            <a:spLocks noChangeArrowheads="1"/>
          </p:cNvSpPr>
          <p:nvPr/>
        </p:nvSpPr>
        <p:spPr bwMode="auto">
          <a:xfrm>
            <a:off x="548205" y="3357402"/>
            <a:ext cx="5600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s-PE" sz="1800" dirty="0">
                <a:latin typeface="Arial" panose="020B0604020202020204" pitchFamily="34" charset="0"/>
              </a:rPr>
              <a:t>El Nº de </a:t>
            </a:r>
            <a:r>
              <a:rPr lang="en-US" altLang="es-PE" sz="1800" dirty="0" err="1">
                <a:latin typeface="Arial" panose="020B0604020202020204" pitchFamily="34" charset="0"/>
              </a:rPr>
              <a:t>taladros</a:t>
            </a:r>
            <a:r>
              <a:rPr lang="en-US" altLang="es-PE" sz="1800" dirty="0">
                <a:latin typeface="Arial" panose="020B0604020202020204" pitchFamily="34" charset="0"/>
              </a:rPr>
              <a:t> </a:t>
            </a:r>
            <a:r>
              <a:rPr lang="en-US" altLang="es-PE" sz="1800" dirty="0" err="1">
                <a:latin typeface="Arial" panose="020B0604020202020204" pitchFamily="34" charset="0"/>
              </a:rPr>
              <a:t>en</a:t>
            </a:r>
            <a:r>
              <a:rPr lang="en-US" altLang="es-PE" sz="1800" dirty="0">
                <a:latin typeface="Arial" panose="020B0604020202020204" pitchFamily="34" charset="0"/>
              </a:rPr>
              <a:t> </a:t>
            </a:r>
            <a:r>
              <a:rPr lang="en-US" altLang="es-PE" sz="1800" dirty="0" err="1">
                <a:latin typeface="Arial" panose="020B0604020202020204" pitchFamily="34" charset="0"/>
              </a:rPr>
              <a:t>el</a:t>
            </a:r>
            <a:r>
              <a:rPr lang="en-US" altLang="es-PE" sz="1800" dirty="0">
                <a:latin typeface="Arial" panose="020B0604020202020204" pitchFamily="34" charset="0"/>
              </a:rPr>
              <a:t> arrastre </a:t>
            </a:r>
            <a:r>
              <a:rPr lang="en-US" altLang="es-PE" sz="1800" dirty="0" err="1">
                <a:latin typeface="Arial" panose="020B0604020202020204" pitchFamily="34" charset="0"/>
              </a:rPr>
              <a:t>está</a:t>
            </a:r>
            <a:r>
              <a:rPr lang="en-US" altLang="es-PE" sz="1800" dirty="0">
                <a:latin typeface="Arial" panose="020B0604020202020204" pitchFamily="34" charset="0"/>
              </a:rPr>
              <a:t> dada por: </a:t>
            </a:r>
            <a:endParaRPr lang="es-ES" altLang="es-PE" sz="1800" dirty="0">
              <a:latin typeface="Arial" panose="020B0604020202020204" pitchFamily="34" charset="0"/>
            </a:endParaRPr>
          </a:p>
        </p:txBody>
      </p:sp>
      <p:sp>
        <p:nvSpPr>
          <p:cNvPr id="19" name="Text Box 9">
            <a:extLst>
              <a:ext uri="{FF2B5EF4-FFF2-40B4-BE49-F238E27FC236}">
                <a16:creationId xmlns:a16="http://schemas.microsoft.com/office/drawing/2014/main" id="{AFF57F3B-022D-419E-B897-C715A6AB1415}"/>
              </a:ext>
            </a:extLst>
          </p:cNvPr>
          <p:cNvSpPr txBox="1">
            <a:spLocks noChangeArrowheads="1"/>
          </p:cNvSpPr>
          <p:nvPr/>
        </p:nvSpPr>
        <p:spPr bwMode="auto">
          <a:xfrm>
            <a:off x="548205" y="4372311"/>
            <a:ext cx="55529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s-PE" sz="1800" dirty="0">
                <a:latin typeface="Arial" panose="020B0604020202020204" pitchFamily="34" charset="0"/>
              </a:rPr>
              <a:t>El burden </a:t>
            </a:r>
            <a:r>
              <a:rPr lang="en-US" altLang="es-PE" sz="1800" dirty="0" err="1">
                <a:latin typeface="Arial" panose="020B0604020202020204" pitchFamily="34" charset="0"/>
              </a:rPr>
              <a:t>práctico</a:t>
            </a:r>
            <a:r>
              <a:rPr lang="en-US" altLang="es-PE" sz="1800" dirty="0">
                <a:latin typeface="Arial" panose="020B0604020202020204" pitchFamily="34" charset="0"/>
              </a:rPr>
              <a:t> </a:t>
            </a:r>
            <a:r>
              <a:rPr lang="en-US" altLang="es-PE" sz="1800" dirty="0" err="1">
                <a:latin typeface="Arial" panose="020B0604020202020204" pitchFamily="34" charset="0"/>
              </a:rPr>
              <a:t>como</a:t>
            </a:r>
            <a:r>
              <a:rPr lang="en-US" altLang="es-PE" sz="1800" dirty="0">
                <a:latin typeface="Arial" panose="020B0604020202020204" pitchFamily="34" charset="0"/>
              </a:rPr>
              <a:t> </a:t>
            </a:r>
            <a:r>
              <a:rPr lang="en-US" altLang="es-PE" sz="1800" dirty="0" err="1">
                <a:latin typeface="Arial" panose="020B0604020202020204" pitchFamily="34" charset="0"/>
              </a:rPr>
              <a:t>función</a:t>
            </a:r>
            <a:r>
              <a:rPr lang="en-US" altLang="es-PE" sz="1800" dirty="0">
                <a:latin typeface="Arial" panose="020B0604020202020204" pitchFamily="34" charset="0"/>
              </a:rPr>
              <a:t> de </a:t>
            </a:r>
            <a:r>
              <a:rPr lang="en-US" altLang="es-PE" sz="1800" dirty="0">
                <a:latin typeface="Arial" panose="020B0604020202020204" pitchFamily="34" charset="0"/>
                <a:sym typeface="Symbol" panose="05050102010706020507" pitchFamily="18" charset="2"/>
              </a:rPr>
              <a:t> y F </a:t>
            </a:r>
            <a:r>
              <a:rPr lang="en-US" altLang="es-PE" sz="1800" dirty="0" err="1">
                <a:latin typeface="Arial" panose="020B0604020202020204" pitchFamily="34" charset="0"/>
                <a:sym typeface="Symbol" panose="05050102010706020507" pitchFamily="18" charset="2"/>
              </a:rPr>
              <a:t>está</a:t>
            </a:r>
            <a:r>
              <a:rPr lang="en-US" altLang="es-PE" sz="1800" dirty="0">
                <a:latin typeface="Arial" panose="020B0604020202020204" pitchFamily="34" charset="0"/>
                <a:sym typeface="Symbol" panose="05050102010706020507" pitchFamily="18" charset="2"/>
              </a:rPr>
              <a:t> dado por:</a:t>
            </a:r>
            <a:endParaRPr lang="es-ES" altLang="es-PE" sz="1800" dirty="0">
              <a:latin typeface="Arial" panose="020B0604020202020204" pitchFamily="34" charset="0"/>
            </a:endParaRPr>
          </a:p>
        </p:txBody>
      </p:sp>
      <p:graphicFrame>
        <p:nvGraphicFramePr>
          <p:cNvPr id="20" name="Object 10">
            <a:extLst>
              <a:ext uri="{FF2B5EF4-FFF2-40B4-BE49-F238E27FC236}">
                <a16:creationId xmlns:a16="http://schemas.microsoft.com/office/drawing/2014/main" id="{72671D84-7003-46F2-913C-E1F1FA6DFE18}"/>
              </a:ext>
            </a:extLst>
          </p:cNvPr>
          <p:cNvGraphicFramePr>
            <a:graphicFrameLocks noChangeAspect="1"/>
          </p:cNvGraphicFramePr>
          <p:nvPr>
            <p:extLst>
              <p:ext uri="{D42A27DB-BD31-4B8C-83A1-F6EECF244321}">
                <p14:modId xmlns:p14="http://schemas.microsoft.com/office/powerpoint/2010/main" val="2107702926"/>
              </p:ext>
            </p:extLst>
          </p:nvPr>
        </p:nvGraphicFramePr>
        <p:xfrm>
          <a:off x="1540630" y="4942371"/>
          <a:ext cx="3561721" cy="557213"/>
        </p:xfrm>
        <a:graphic>
          <a:graphicData uri="http://schemas.openxmlformats.org/presentationml/2006/ole">
            <mc:AlternateContent xmlns:mc="http://schemas.openxmlformats.org/markup-compatibility/2006">
              <mc:Choice xmlns:v="urn:schemas-microsoft-com:vml" Requires="v">
                <p:oleObj spid="_x0000_s7195" name="Ecuación" r:id="rId6" imgW="1206500" imgH="203200" progId="Equation.3">
                  <p:embed/>
                </p:oleObj>
              </mc:Choice>
              <mc:Fallback>
                <p:oleObj name="Ecuación" r:id="rId6" imgW="1206500" imgH="203200" progId="Equation.3">
                  <p:embed/>
                  <p:pic>
                    <p:nvPicPr>
                      <p:cNvPr id="370698" name="Object 10"/>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0630" y="4942371"/>
                        <a:ext cx="3561721" cy="557213"/>
                      </a:xfrm>
                      <a:prstGeom prst="rect">
                        <a:avLst/>
                      </a:prstGeom>
                      <a:solidFill>
                        <a:schemeClr val="bg1"/>
                      </a:solidFill>
                      <a:ln w="25400">
                        <a:solidFill>
                          <a:srgbClr val="00B0F0"/>
                        </a:solidFill>
                        <a:miter lim="800000"/>
                        <a:headEnd/>
                        <a:tailEnd/>
                      </a:ln>
                      <a:effectLst>
                        <a:prstShdw prst="shdw13" dist="53882" dir="13500000">
                          <a:schemeClr val="tx1">
                            <a:alpha val="50000"/>
                          </a:schemeClr>
                        </a:prstShdw>
                      </a:effectLst>
                    </p:spPr>
                  </p:pic>
                </p:oleObj>
              </mc:Fallback>
            </mc:AlternateContent>
          </a:graphicData>
        </a:graphic>
      </p:graphicFrame>
      <p:graphicFrame>
        <p:nvGraphicFramePr>
          <p:cNvPr id="22" name="Object 3">
            <a:extLst>
              <a:ext uri="{FF2B5EF4-FFF2-40B4-BE49-F238E27FC236}">
                <a16:creationId xmlns:a16="http://schemas.microsoft.com/office/drawing/2014/main" id="{7509E480-CE8E-4C83-8718-5ECA8B1C5E0C}"/>
              </a:ext>
            </a:extLst>
          </p:cNvPr>
          <p:cNvGraphicFramePr>
            <a:graphicFrameLocks noChangeAspect="1"/>
          </p:cNvGraphicFramePr>
          <p:nvPr>
            <p:extLst>
              <p:ext uri="{D42A27DB-BD31-4B8C-83A1-F6EECF244321}">
                <p14:modId xmlns:p14="http://schemas.microsoft.com/office/powerpoint/2010/main" val="3832105864"/>
              </p:ext>
            </p:extLst>
          </p:nvPr>
        </p:nvGraphicFramePr>
        <p:xfrm>
          <a:off x="7473115" y="2232103"/>
          <a:ext cx="3455988" cy="874713"/>
        </p:xfrm>
        <a:graphic>
          <a:graphicData uri="http://schemas.openxmlformats.org/presentationml/2006/ole">
            <mc:AlternateContent xmlns:mc="http://schemas.openxmlformats.org/markup-compatibility/2006">
              <mc:Choice xmlns:v="urn:schemas-microsoft-com:vml" Requires="v">
                <p:oleObj spid="_x0000_s7196" name="Ecuación" r:id="rId8" imgW="774364" imgH="241195" progId="Equation.3">
                  <p:embed/>
                </p:oleObj>
              </mc:Choice>
              <mc:Fallback>
                <p:oleObj name="Ecuación" r:id="rId8" imgW="774364" imgH="241195" progId="Equation.3">
                  <p:embed/>
                  <p:pic>
                    <p:nvPicPr>
                      <p:cNvPr id="373763" name="Object 3"/>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3115" y="2232103"/>
                        <a:ext cx="3455988" cy="874713"/>
                      </a:xfrm>
                      <a:prstGeom prst="rect">
                        <a:avLst/>
                      </a:prstGeom>
                      <a:solidFill>
                        <a:schemeClr val="bg1"/>
                      </a:solidFill>
                      <a:ln w="38100">
                        <a:solidFill>
                          <a:srgbClr val="00B0F0"/>
                        </a:solidFill>
                        <a:miter lim="800000"/>
                        <a:headEnd/>
                        <a:tailEnd/>
                      </a:ln>
                      <a:effectLst>
                        <a:prstShdw prst="shdw13" dist="53882" dir="13500000">
                          <a:schemeClr val="tx1">
                            <a:alpha val="50000"/>
                          </a:schemeClr>
                        </a:prstShdw>
                      </a:effectLst>
                    </p:spPr>
                  </p:pic>
                </p:oleObj>
              </mc:Fallback>
            </mc:AlternateContent>
          </a:graphicData>
        </a:graphic>
      </p:graphicFrame>
      <p:graphicFrame>
        <p:nvGraphicFramePr>
          <p:cNvPr id="24" name="Object 5">
            <a:extLst>
              <a:ext uri="{FF2B5EF4-FFF2-40B4-BE49-F238E27FC236}">
                <a16:creationId xmlns:a16="http://schemas.microsoft.com/office/drawing/2014/main" id="{DF6AA8B5-0B8C-48A7-94AC-58D45450A6D1}"/>
              </a:ext>
            </a:extLst>
          </p:cNvPr>
          <p:cNvGraphicFramePr>
            <a:graphicFrameLocks noChangeAspect="1"/>
          </p:cNvGraphicFramePr>
          <p:nvPr>
            <p:extLst>
              <p:ext uri="{D42A27DB-BD31-4B8C-83A1-F6EECF244321}">
                <p14:modId xmlns:p14="http://schemas.microsoft.com/office/powerpoint/2010/main" val="2009000176"/>
              </p:ext>
            </p:extLst>
          </p:nvPr>
        </p:nvGraphicFramePr>
        <p:xfrm>
          <a:off x="7197208" y="3801395"/>
          <a:ext cx="4446587" cy="892175"/>
        </p:xfrm>
        <a:graphic>
          <a:graphicData uri="http://schemas.openxmlformats.org/presentationml/2006/ole">
            <mc:AlternateContent xmlns:mc="http://schemas.openxmlformats.org/markup-compatibility/2006">
              <mc:Choice xmlns:v="urn:schemas-microsoft-com:vml" Requires="v">
                <p:oleObj spid="_x0000_s7197" name="Ecuación" r:id="rId10" imgW="1193800" imgH="228600" progId="Equation.3">
                  <p:embed/>
                </p:oleObj>
              </mc:Choice>
              <mc:Fallback>
                <p:oleObj name="Ecuación" r:id="rId10" imgW="1193800" imgH="228600" progId="Equation.3">
                  <p:embed/>
                  <p:pic>
                    <p:nvPicPr>
                      <p:cNvPr id="373765" name="Object 5"/>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97208" y="3801395"/>
                        <a:ext cx="4446587" cy="892175"/>
                      </a:xfrm>
                      <a:prstGeom prst="rect">
                        <a:avLst/>
                      </a:prstGeom>
                      <a:solidFill>
                        <a:schemeClr val="bg1"/>
                      </a:solidFill>
                      <a:ln w="25400">
                        <a:solidFill>
                          <a:srgbClr val="00B0F0"/>
                        </a:solidFill>
                        <a:miter lim="800000"/>
                        <a:headEnd/>
                        <a:tailEnd/>
                      </a:ln>
                    </p:spPr>
                  </p:pic>
                </p:oleObj>
              </mc:Fallback>
            </mc:AlternateContent>
          </a:graphicData>
        </a:graphic>
      </p:graphicFrame>
      <p:sp>
        <p:nvSpPr>
          <p:cNvPr id="26" name="Text Box 7">
            <a:extLst>
              <a:ext uri="{FF2B5EF4-FFF2-40B4-BE49-F238E27FC236}">
                <a16:creationId xmlns:a16="http://schemas.microsoft.com/office/drawing/2014/main" id="{D157B799-3DBD-4D5E-977E-DD5D8F78F1DB}"/>
              </a:ext>
            </a:extLst>
          </p:cNvPr>
          <p:cNvSpPr txBox="1">
            <a:spLocks noChangeArrowheads="1"/>
          </p:cNvSpPr>
          <p:nvPr/>
        </p:nvSpPr>
        <p:spPr bwMode="auto">
          <a:xfrm>
            <a:off x="6492238" y="3269534"/>
            <a:ext cx="52093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s-PE" sz="1800" dirty="0">
                <a:latin typeface="Arial" panose="020B0604020202020204" pitchFamily="34" charset="0"/>
              </a:rPr>
              <a:t>La </a:t>
            </a:r>
            <a:r>
              <a:rPr lang="en-US" altLang="es-PE" sz="1800" dirty="0" err="1">
                <a:latin typeface="Arial" panose="020B0604020202020204" pitchFamily="34" charset="0"/>
              </a:rPr>
              <a:t>longitud</a:t>
            </a:r>
            <a:r>
              <a:rPr lang="en-US" altLang="es-PE" sz="1800" dirty="0">
                <a:latin typeface="Arial" panose="020B0604020202020204" pitchFamily="34" charset="0"/>
              </a:rPr>
              <a:t> de carga de </a:t>
            </a:r>
            <a:r>
              <a:rPr lang="en-US" altLang="es-PE" sz="1800" dirty="0" err="1">
                <a:latin typeface="Arial" panose="020B0604020202020204" pitchFamily="34" charset="0"/>
              </a:rPr>
              <a:t>columna</a:t>
            </a:r>
            <a:r>
              <a:rPr lang="en-US" altLang="es-PE" sz="1800" dirty="0">
                <a:latin typeface="Arial" panose="020B0604020202020204" pitchFamily="34" charset="0"/>
              </a:rPr>
              <a:t> (</a:t>
            </a:r>
            <a:r>
              <a:rPr lang="en-US" altLang="es-PE" sz="1800" dirty="0" err="1">
                <a:latin typeface="Arial" panose="020B0604020202020204" pitchFamily="34" charset="0"/>
              </a:rPr>
              <a:t>hc</a:t>
            </a:r>
            <a:r>
              <a:rPr lang="en-US" altLang="es-PE" sz="1800" dirty="0">
                <a:latin typeface="Arial" panose="020B0604020202020204" pitchFamily="34" charset="0"/>
              </a:rPr>
              <a:t>) </a:t>
            </a:r>
            <a:r>
              <a:rPr lang="en-US" altLang="es-PE" sz="1800" dirty="0" err="1">
                <a:latin typeface="Arial" panose="020B0604020202020204" pitchFamily="34" charset="0"/>
              </a:rPr>
              <a:t>está</a:t>
            </a:r>
            <a:r>
              <a:rPr lang="en-US" altLang="es-PE" sz="1800" dirty="0">
                <a:latin typeface="Arial" panose="020B0604020202020204" pitchFamily="34" charset="0"/>
              </a:rPr>
              <a:t> dada por:</a:t>
            </a:r>
            <a:endParaRPr lang="es-ES" altLang="es-PE" sz="1800" dirty="0">
              <a:latin typeface="Arial" panose="020B0604020202020204" pitchFamily="34" charset="0"/>
            </a:endParaRPr>
          </a:p>
        </p:txBody>
      </p:sp>
      <p:sp>
        <p:nvSpPr>
          <p:cNvPr id="27" name="Text Box 8">
            <a:extLst>
              <a:ext uri="{FF2B5EF4-FFF2-40B4-BE49-F238E27FC236}">
                <a16:creationId xmlns:a16="http://schemas.microsoft.com/office/drawing/2014/main" id="{D5F66B3B-66B4-4B73-8476-7B1EF1C2C5A1}"/>
              </a:ext>
            </a:extLst>
          </p:cNvPr>
          <p:cNvSpPr txBox="1">
            <a:spLocks noChangeArrowheads="1"/>
          </p:cNvSpPr>
          <p:nvPr/>
        </p:nvSpPr>
        <p:spPr bwMode="auto">
          <a:xfrm>
            <a:off x="6492238" y="4926884"/>
            <a:ext cx="550469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s-PE" altLang="es-PE" sz="1800" dirty="0">
                <a:latin typeface="Arial" panose="020B0604020202020204" pitchFamily="34" charset="0"/>
              </a:rPr>
              <a:t>Generalmente, para este método, se recomienda usar cargas de columna del 70% de la carga de fondo. </a:t>
            </a:r>
          </a:p>
        </p:txBody>
      </p:sp>
      <p:sp>
        <p:nvSpPr>
          <p:cNvPr id="30" name="Text Box 7">
            <a:extLst>
              <a:ext uri="{FF2B5EF4-FFF2-40B4-BE49-F238E27FC236}">
                <a16:creationId xmlns:a16="http://schemas.microsoft.com/office/drawing/2014/main" id="{1B534DE2-EFFA-43BE-AEC2-5E58C0351B20}"/>
              </a:ext>
            </a:extLst>
          </p:cNvPr>
          <p:cNvSpPr txBox="1">
            <a:spLocks noChangeArrowheads="1"/>
          </p:cNvSpPr>
          <p:nvPr/>
        </p:nvSpPr>
        <p:spPr bwMode="auto">
          <a:xfrm>
            <a:off x="6492239" y="1702251"/>
            <a:ext cx="51515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s-PE" sz="1800" dirty="0">
                <a:latin typeface="Arial" panose="020B0604020202020204" pitchFamily="34" charset="0"/>
              </a:rPr>
              <a:t>La </a:t>
            </a:r>
            <a:r>
              <a:rPr lang="en-US" altLang="es-PE" sz="1800" dirty="0" err="1">
                <a:latin typeface="Arial" panose="020B0604020202020204" pitchFamily="34" charset="0"/>
              </a:rPr>
              <a:t>longitud</a:t>
            </a:r>
            <a:r>
              <a:rPr lang="en-US" altLang="es-PE" sz="1800" dirty="0">
                <a:latin typeface="Arial" panose="020B0604020202020204" pitchFamily="34" charset="0"/>
              </a:rPr>
              <a:t> de carga de </a:t>
            </a:r>
            <a:r>
              <a:rPr lang="en-US" altLang="es-PE" sz="1800" dirty="0" err="1">
                <a:latin typeface="Arial" panose="020B0604020202020204" pitchFamily="34" charset="0"/>
              </a:rPr>
              <a:t>fondo</a:t>
            </a:r>
            <a:r>
              <a:rPr lang="en-US" altLang="es-PE" sz="1800" dirty="0">
                <a:latin typeface="Arial" panose="020B0604020202020204" pitchFamily="34" charset="0"/>
              </a:rPr>
              <a:t> (</a:t>
            </a:r>
            <a:r>
              <a:rPr lang="en-US" altLang="es-PE" sz="1800" dirty="0" err="1">
                <a:latin typeface="Arial" panose="020B0604020202020204" pitchFamily="34" charset="0"/>
              </a:rPr>
              <a:t>hb</a:t>
            </a:r>
            <a:r>
              <a:rPr lang="en-US" altLang="es-PE" sz="1800" dirty="0">
                <a:latin typeface="Arial" panose="020B0604020202020204" pitchFamily="34" charset="0"/>
              </a:rPr>
              <a:t>) </a:t>
            </a:r>
            <a:r>
              <a:rPr lang="en-US" altLang="es-PE" sz="1800" dirty="0" err="1">
                <a:latin typeface="Arial" panose="020B0604020202020204" pitchFamily="34" charset="0"/>
              </a:rPr>
              <a:t>está</a:t>
            </a:r>
            <a:r>
              <a:rPr lang="en-US" altLang="es-PE" sz="1800" dirty="0">
                <a:latin typeface="Arial" panose="020B0604020202020204" pitchFamily="34" charset="0"/>
              </a:rPr>
              <a:t> dada por:</a:t>
            </a:r>
            <a:endParaRPr lang="es-ES" altLang="es-PE" sz="1800" dirty="0">
              <a:latin typeface="Arial" panose="020B0604020202020204" pitchFamily="34" charset="0"/>
            </a:endParaRPr>
          </a:p>
        </p:txBody>
      </p:sp>
    </p:spTree>
    <p:extLst>
      <p:ext uri="{BB962C8B-B14F-4D97-AF65-F5344CB8AC3E}">
        <p14:creationId xmlns:p14="http://schemas.microsoft.com/office/powerpoint/2010/main" val="1035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vertical)">
                                      <p:cBhvr>
                                        <p:cTn id="17" dur="500"/>
                                        <p:tgtEl>
                                          <p:spTgt spid="22"/>
                                        </p:tgtEl>
                                      </p:cBhvr>
                                    </p:animEffect>
                                  </p:childTnLst>
                                </p:cTn>
                              </p:par>
                              <p:par>
                                <p:cTn id="18" presetID="14" presetClass="entr" presetSubtype="5"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randombar(vertical)">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205271D-87FE-4482-9D91-5EDE4F2D7E16}"/>
              </a:ext>
            </a:extLst>
          </p:cNvPr>
          <p:cNvSpPr txBox="1"/>
          <p:nvPr/>
        </p:nvSpPr>
        <p:spPr>
          <a:xfrm>
            <a:off x="350981" y="818724"/>
            <a:ext cx="8631654" cy="584775"/>
          </a:xfrm>
          <a:prstGeom prst="rect">
            <a:avLst/>
          </a:prstGeom>
          <a:noFill/>
        </p:spPr>
        <p:txBody>
          <a:bodyPr wrap="square">
            <a:spAutoFit/>
          </a:bodyPr>
          <a:lstStyle/>
          <a:p>
            <a:r>
              <a:rPr lang="es-ES" sz="1600" b="1" dirty="0">
                <a:solidFill>
                  <a:schemeClr val="accent6">
                    <a:lumMod val="75000"/>
                  </a:schemeClr>
                </a:solidFill>
                <a:latin typeface="Times New Roman" panose="02020603050405020304" pitchFamily="18" charset="0"/>
              </a:rPr>
              <a:t>B. DISEÑO DE MALLA DE PERFORACION Y VOLADURA POR CORTE CILINDRICA DE CUATRO SECCIONES</a:t>
            </a:r>
            <a:endParaRPr lang="es-PE" sz="1600" b="1" dirty="0">
              <a:solidFill>
                <a:schemeClr val="accent6">
                  <a:lumMod val="75000"/>
                </a:schemeClr>
              </a:solidFill>
            </a:endParaRPr>
          </a:p>
        </p:txBody>
      </p:sp>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8.2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DISEÑO DE TÚNELES Y GALERIAS SUBTERRANEAS</a:t>
            </a:r>
          </a:p>
        </p:txBody>
      </p:sp>
      <p:sp>
        <p:nvSpPr>
          <p:cNvPr id="14" name="CuadroTexto 13">
            <a:extLst>
              <a:ext uri="{FF2B5EF4-FFF2-40B4-BE49-F238E27FC236}">
                <a16:creationId xmlns:a16="http://schemas.microsoft.com/office/drawing/2014/main" id="{77FE9C5A-8CA4-4E74-9C2D-417A0532081A}"/>
              </a:ext>
            </a:extLst>
          </p:cNvPr>
          <p:cNvSpPr txBox="1"/>
          <p:nvPr/>
        </p:nvSpPr>
        <p:spPr>
          <a:xfrm>
            <a:off x="548205" y="1287035"/>
            <a:ext cx="3611419" cy="369332"/>
          </a:xfrm>
          <a:prstGeom prst="rect">
            <a:avLst/>
          </a:prstGeom>
          <a:noFill/>
        </p:spPr>
        <p:txBody>
          <a:bodyPr wrap="square">
            <a:spAutoFit/>
          </a:bodyPr>
          <a:lstStyle/>
          <a:p>
            <a:r>
              <a:rPr lang="en-US" altLang="es-PE" b="1" dirty="0">
                <a:solidFill>
                  <a:schemeClr val="accent2"/>
                </a:solidFill>
                <a:latin typeface="Arial" panose="020B0604020202020204" pitchFamily="34" charset="0"/>
              </a:rPr>
              <a:t>4. Contorno:</a:t>
            </a:r>
            <a:endParaRPr lang="es-PE" dirty="0"/>
          </a:p>
        </p:txBody>
      </p:sp>
      <p:sp>
        <p:nvSpPr>
          <p:cNvPr id="21" name="CuadroTexto 20">
            <a:extLst>
              <a:ext uri="{FF2B5EF4-FFF2-40B4-BE49-F238E27FC236}">
                <a16:creationId xmlns:a16="http://schemas.microsoft.com/office/drawing/2014/main" id="{269BD28F-B29D-469E-800A-E79D00D52120}"/>
              </a:ext>
            </a:extLst>
          </p:cNvPr>
          <p:cNvSpPr txBox="1"/>
          <p:nvPr/>
        </p:nvSpPr>
        <p:spPr>
          <a:xfrm>
            <a:off x="339302" y="1656367"/>
            <a:ext cx="5756698" cy="1200329"/>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Si en la excavación no se precisa una voladura de contorno o de recorte, los esquemas se calculan de acuerdo con lo indicado para los taladros de piso o arrastre, con los siguientes valores:</a:t>
            </a:r>
          </a:p>
        </p:txBody>
      </p:sp>
      <p:pic>
        <p:nvPicPr>
          <p:cNvPr id="6" name="Imagen 5">
            <a:extLst>
              <a:ext uri="{FF2B5EF4-FFF2-40B4-BE49-F238E27FC236}">
                <a16:creationId xmlns:a16="http://schemas.microsoft.com/office/drawing/2014/main" id="{BA934F65-5E47-4AE4-8AB2-DC0FA9D7BBD6}"/>
              </a:ext>
            </a:extLst>
          </p:cNvPr>
          <p:cNvPicPr>
            <a:picLocks noChangeAspect="1"/>
          </p:cNvPicPr>
          <p:nvPr/>
        </p:nvPicPr>
        <p:blipFill>
          <a:blip r:embed="rId2"/>
          <a:stretch>
            <a:fillRect/>
          </a:stretch>
        </p:blipFill>
        <p:spPr>
          <a:xfrm>
            <a:off x="450627" y="2811012"/>
            <a:ext cx="6010371" cy="2095836"/>
          </a:xfrm>
          <a:prstGeom prst="rect">
            <a:avLst/>
          </a:prstGeom>
        </p:spPr>
      </p:pic>
      <p:sp>
        <p:nvSpPr>
          <p:cNvPr id="23" name="CuadroTexto 22">
            <a:extLst>
              <a:ext uri="{FF2B5EF4-FFF2-40B4-BE49-F238E27FC236}">
                <a16:creationId xmlns:a16="http://schemas.microsoft.com/office/drawing/2014/main" id="{36236862-AC8E-4FC8-9FFD-8820BF27A8BC}"/>
              </a:ext>
            </a:extLst>
          </p:cNvPr>
          <p:cNvSpPr txBox="1"/>
          <p:nvPr/>
        </p:nvSpPr>
        <p:spPr>
          <a:xfrm>
            <a:off x="726948" y="5201633"/>
            <a:ext cx="6099048" cy="646331"/>
          </a:xfrm>
          <a:prstGeom prst="rect">
            <a:avLst/>
          </a:prstGeom>
          <a:noFill/>
        </p:spPr>
        <p:txBody>
          <a:bodyPr wrap="square">
            <a:spAutoFit/>
          </a:bodyPr>
          <a:lstStyle/>
          <a:p>
            <a:r>
              <a:rPr lang="es-PE" dirty="0">
                <a:latin typeface="Arial" panose="020B0604020202020204" pitchFamily="34" charset="0"/>
                <a:cs typeface="Arial" panose="020B0604020202020204" pitchFamily="34" charset="0"/>
              </a:rPr>
              <a:t>En el caso de tener que realizar voladuras de contorno el espaciamiento entre taladros se calcula a partir de:</a:t>
            </a:r>
          </a:p>
        </p:txBody>
      </p:sp>
      <p:pic>
        <p:nvPicPr>
          <p:cNvPr id="9" name="Imagen 8">
            <a:extLst>
              <a:ext uri="{FF2B5EF4-FFF2-40B4-BE49-F238E27FC236}">
                <a16:creationId xmlns:a16="http://schemas.microsoft.com/office/drawing/2014/main" id="{BBAED778-64DF-4FBB-AA4F-597DA8CF18E9}"/>
              </a:ext>
            </a:extLst>
          </p:cNvPr>
          <p:cNvPicPr>
            <a:picLocks noChangeAspect="1"/>
          </p:cNvPicPr>
          <p:nvPr/>
        </p:nvPicPr>
        <p:blipFill>
          <a:blip r:embed="rId3"/>
          <a:stretch>
            <a:fillRect/>
          </a:stretch>
        </p:blipFill>
        <p:spPr>
          <a:xfrm>
            <a:off x="2619810" y="5846975"/>
            <a:ext cx="2089564" cy="788917"/>
          </a:xfrm>
          <a:prstGeom prst="rect">
            <a:avLst/>
          </a:prstGeom>
        </p:spPr>
      </p:pic>
      <p:sp>
        <p:nvSpPr>
          <p:cNvPr id="28" name="CuadroTexto 27">
            <a:extLst>
              <a:ext uri="{FF2B5EF4-FFF2-40B4-BE49-F238E27FC236}">
                <a16:creationId xmlns:a16="http://schemas.microsoft.com/office/drawing/2014/main" id="{F2C584F5-AEFD-4850-BF4A-24E564A19AEB}"/>
              </a:ext>
            </a:extLst>
          </p:cNvPr>
          <p:cNvSpPr txBox="1"/>
          <p:nvPr/>
        </p:nvSpPr>
        <p:spPr>
          <a:xfrm>
            <a:off x="6825996" y="1765803"/>
            <a:ext cx="5026702" cy="923330"/>
          </a:xfrm>
          <a:prstGeom prst="rect">
            <a:avLst/>
          </a:prstGeom>
          <a:noFill/>
        </p:spPr>
        <p:txBody>
          <a:bodyPr wrap="square">
            <a:spAutoFit/>
          </a:bodyPr>
          <a:lstStyle/>
          <a:p>
            <a:r>
              <a:rPr lang="es-PE" dirty="0"/>
              <a:t>Donde</a:t>
            </a:r>
          </a:p>
          <a:p>
            <a:r>
              <a:rPr lang="es-PE" dirty="0"/>
              <a:t> “K” : varia entre (15</a:t>
            </a:r>
            <a:r>
              <a:rPr lang="en-US" dirty="0"/>
              <a:t>- 16)</a:t>
            </a:r>
          </a:p>
          <a:p>
            <a:r>
              <a:rPr lang="en-US" dirty="0"/>
              <a:t>S/B</a:t>
            </a:r>
            <a:r>
              <a:rPr lang="es-PE" dirty="0"/>
              <a:t>:0.8</a:t>
            </a:r>
          </a:p>
        </p:txBody>
      </p:sp>
      <p:sp>
        <p:nvSpPr>
          <p:cNvPr id="29" name="CuadroTexto 28">
            <a:extLst>
              <a:ext uri="{FF2B5EF4-FFF2-40B4-BE49-F238E27FC236}">
                <a16:creationId xmlns:a16="http://schemas.microsoft.com/office/drawing/2014/main" id="{C413C066-F195-4CEE-8393-7B4EFB27A5AB}"/>
              </a:ext>
            </a:extLst>
          </p:cNvPr>
          <p:cNvSpPr txBox="1"/>
          <p:nvPr/>
        </p:nvSpPr>
        <p:spPr>
          <a:xfrm>
            <a:off x="6806671" y="2626346"/>
            <a:ext cx="3611419" cy="369332"/>
          </a:xfrm>
          <a:prstGeom prst="rect">
            <a:avLst/>
          </a:prstGeom>
          <a:noFill/>
        </p:spPr>
        <p:txBody>
          <a:bodyPr wrap="square">
            <a:spAutoFit/>
          </a:bodyPr>
          <a:lstStyle/>
          <a:p>
            <a:r>
              <a:rPr lang="en-US" altLang="es-PE" b="1" dirty="0" err="1">
                <a:solidFill>
                  <a:schemeClr val="accent2"/>
                </a:solidFill>
                <a:latin typeface="Arial" panose="020B0604020202020204" pitchFamily="34" charset="0"/>
              </a:rPr>
              <a:t>Concentración</a:t>
            </a:r>
            <a:r>
              <a:rPr lang="en-US" altLang="es-PE" b="1" dirty="0">
                <a:solidFill>
                  <a:schemeClr val="accent2"/>
                </a:solidFill>
                <a:latin typeface="Arial" panose="020B0604020202020204" pitchFamily="34" charset="0"/>
              </a:rPr>
              <a:t> lineal de carga</a:t>
            </a:r>
            <a:endParaRPr lang="es-PE" dirty="0"/>
          </a:p>
        </p:txBody>
      </p:sp>
      <p:pic>
        <p:nvPicPr>
          <p:cNvPr id="25" name="Imagen 24">
            <a:extLst>
              <a:ext uri="{FF2B5EF4-FFF2-40B4-BE49-F238E27FC236}">
                <a16:creationId xmlns:a16="http://schemas.microsoft.com/office/drawing/2014/main" id="{70A26BC5-AA15-4092-AC18-FABC67C2A844}"/>
              </a:ext>
            </a:extLst>
          </p:cNvPr>
          <p:cNvPicPr>
            <a:picLocks noChangeAspect="1"/>
          </p:cNvPicPr>
          <p:nvPr/>
        </p:nvPicPr>
        <p:blipFill>
          <a:blip r:embed="rId4"/>
          <a:stretch>
            <a:fillRect/>
          </a:stretch>
        </p:blipFill>
        <p:spPr>
          <a:xfrm>
            <a:off x="7652838" y="4278304"/>
            <a:ext cx="3502276" cy="923329"/>
          </a:xfrm>
          <a:prstGeom prst="rect">
            <a:avLst/>
          </a:prstGeom>
        </p:spPr>
      </p:pic>
      <p:sp>
        <p:nvSpPr>
          <p:cNvPr id="32" name="CuadroTexto 31">
            <a:extLst>
              <a:ext uri="{FF2B5EF4-FFF2-40B4-BE49-F238E27FC236}">
                <a16:creationId xmlns:a16="http://schemas.microsoft.com/office/drawing/2014/main" id="{43F448FD-50BA-4B8D-8628-4F227A64D88C}"/>
              </a:ext>
            </a:extLst>
          </p:cNvPr>
          <p:cNvSpPr txBox="1"/>
          <p:nvPr/>
        </p:nvSpPr>
        <p:spPr>
          <a:xfrm>
            <a:off x="6825996" y="3036827"/>
            <a:ext cx="4915377" cy="1200329"/>
          </a:xfrm>
          <a:prstGeom prst="rect">
            <a:avLst/>
          </a:prstGeom>
          <a:noFill/>
        </p:spPr>
        <p:txBody>
          <a:bodyPr wrap="square">
            <a:spAutoFit/>
          </a:bodyPr>
          <a:lstStyle/>
          <a:p>
            <a:pPr algn="just"/>
            <a:r>
              <a:rPr lang="es-PE" dirty="0">
                <a:latin typeface="Arial" panose="020B0604020202020204" pitchFamily="34" charset="0"/>
                <a:cs typeface="Arial" panose="020B0604020202020204" pitchFamily="34" charset="0"/>
              </a:rPr>
              <a:t>La concentración lineal de carga mínima se determina en función del diámetro de perforación. Para barrenos con un calibre inferior a los 150 mm se emplea la ecuación: </a:t>
            </a:r>
          </a:p>
        </p:txBody>
      </p:sp>
    </p:spTree>
    <p:extLst>
      <p:ext uri="{BB962C8B-B14F-4D97-AF65-F5344CB8AC3E}">
        <p14:creationId xmlns:p14="http://schemas.microsoft.com/office/powerpoint/2010/main" val="924912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5" name="CuadroTexto 14">
            <a:extLst>
              <a:ext uri="{FF2B5EF4-FFF2-40B4-BE49-F238E27FC236}">
                <a16:creationId xmlns:a16="http://schemas.microsoft.com/office/drawing/2014/main" id="{533695E2-F681-4A4B-A832-8034FC39DA09}"/>
              </a:ext>
            </a:extLst>
          </p:cNvPr>
          <p:cNvSpPr txBox="1"/>
          <p:nvPr/>
        </p:nvSpPr>
        <p:spPr>
          <a:xfrm>
            <a:off x="617220" y="565856"/>
            <a:ext cx="7502652" cy="5858014"/>
          </a:xfrm>
          <a:prstGeom prst="rect">
            <a:avLst/>
          </a:prstGeom>
          <a:noFill/>
        </p:spPr>
        <p:txBody>
          <a:bodyPr wrap="square">
            <a:spAutoFit/>
          </a:bodyPr>
          <a:lstStyle/>
          <a:p>
            <a:pPr algn="just">
              <a:lnSpc>
                <a:spcPct val="150000"/>
              </a:lnSpc>
            </a:pPr>
            <a:r>
              <a:rPr lang="es-PE" dirty="0">
                <a:latin typeface="Arial" panose="020B0604020202020204" pitchFamily="34" charset="0"/>
                <a:cs typeface="Arial" panose="020B0604020202020204" pitchFamily="34" charset="0"/>
              </a:rPr>
              <a:t>La elección del tipo de explosivo forma parte importante del diseño de una voladura y, por consiguiente, de los resultados a obtener. </a:t>
            </a:r>
          </a:p>
          <a:p>
            <a:pPr algn="just">
              <a:lnSpc>
                <a:spcPct val="150000"/>
              </a:lnSpc>
            </a:pPr>
            <a:r>
              <a:rPr lang="es-PE" dirty="0">
                <a:latin typeface="Arial" panose="020B0604020202020204" pitchFamily="34" charset="0"/>
                <a:cs typeface="Arial" panose="020B0604020202020204" pitchFamily="34" charset="0"/>
              </a:rPr>
              <a:t>Los usuarios de explosivos a menudo caen en la rutina y en el espejismo de unos costes mínimos de arranque sin tener en cuenta toda una serie de factores que son necesarios analizar para una correcta selección: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Precio del explosivo,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Diámetro de carga,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Características de la roca,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Volumen de roca a volar,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Presencia de agua,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Condiciones de seguridad,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Atmósferas explosivas </a:t>
            </a:r>
          </a:p>
          <a:p>
            <a:pPr marL="285750" indent="-285750" algn="just">
              <a:lnSpc>
                <a:spcPct val="150000"/>
              </a:lnSpc>
              <a:buFont typeface="Arial" panose="020B0604020202020204" pitchFamily="34" charset="0"/>
              <a:buChar char="•"/>
            </a:pPr>
            <a:r>
              <a:rPr lang="es-PE" dirty="0">
                <a:latin typeface="Arial" panose="020B0604020202020204" pitchFamily="34" charset="0"/>
                <a:cs typeface="Arial" panose="020B0604020202020204" pitchFamily="34" charset="0"/>
              </a:rPr>
              <a:t>Problemas de suministro.</a:t>
            </a:r>
          </a:p>
        </p:txBody>
      </p:sp>
      <p:pic>
        <p:nvPicPr>
          <p:cNvPr id="3" name="Imagen 2">
            <a:extLst>
              <a:ext uri="{FF2B5EF4-FFF2-40B4-BE49-F238E27FC236}">
                <a16:creationId xmlns:a16="http://schemas.microsoft.com/office/drawing/2014/main" id="{F019ACD4-14C9-4419-877B-0CD46D091E05}"/>
              </a:ext>
            </a:extLst>
          </p:cNvPr>
          <p:cNvPicPr>
            <a:picLocks noChangeAspect="1"/>
          </p:cNvPicPr>
          <p:nvPr/>
        </p:nvPicPr>
        <p:blipFill>
          <a:blip r:embed="rId2"/>
          <a:stretch>
            <a:fillRect/>
          </a:stretch>
        </p:blipFill>
        <p:spPr>
          <a:xfrm>
            <a:off x="4368546" y="2698242"/>
            <a:ext cx="3152309" cy="3135630"/>
          </a:xfrm>
          <a:prstGeom prst="rect">
            <a:avLst/>
          </a:prstGeom>
        </p:spPr>
      </p:pic>
      <p:pic>
        <p:nvPicPr>
          <p:cNvPr id="4" name="Imagen 3">
            <a:extLst>
              <a:ext uri="{FF2B5EF4-FFF2-40B4-BE49-F238E27FC236}">
                <a16:creationId xmlns:a16="http://schemas.microsoft.com/office/drawing/2014/main" id="{28B2F4E8-8BAB-4ADC-9A1A-61D62A5199CA}"/>
              </a:ext>
            </a:extLst>
          </p:cNvPr>
          <p:cNvPicPr>
            <a:picLocks noChangeAspect="1"/>
          </p:cNvPicPr>
          <p:nvPr/>
        </p:nvPicPr>
        <p:blipFill>
          <a:blip r:embed="rId3"/>
          <a:stretch>
            <a:fillRect/>
          </a:stretch>
        </p:blipFill>
        <p:spPr>
          <a:xfrm>
            <a:off x="8056188" y="3009138"/>
            <a:ext cx="3518592" cy="2586990"/>
          </a:xfrm>
          <a:prstGeom prst="rect">
            <a:avLst/>
          </a:prstGeom>
        </p:spPr>
      </p:pic>
    </p:spTree>
    <p:extLst>
      <p:ext uri="{BB962C8B-B14F-4D97-AF65-F5344CB8AC3E}">
        <p14:creationId xmlns:p14="http://schemas.microsoft.com/office/powerpoint/2010/main" val="4209830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7" name="CuadroTexto 6">
            <a:extLst>
              <a:ext uri="{FF2B5EF4-FFF2-40B4-BE49-F238E27FC236}">
                <a16:creationId xmlns:a16="http://schemas.microsoft.com/office/drawing/2014/main" id="{699EF9B4-132D-45B9-972E-F64A0DB74E8D}"/>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1. PRECIO DEL EXPLOSIVO</a:t>
            </a:r>
          </a:p>
        </p:txBody>
      </p:sp>
      <p:sp>
        <p:nvSpPr>
          <p:cNvPr id="9" name="CuadroTexto 8">
            <a:extLst>
              <a:ext uri="{FF2B5EF4-FFF2-40B4-BE49-F238E27FC236}">
                <a16:creationId xmlns:a16="http://schemas.microsoft.com/office/drawing/2014/main" id="{9F8755DA-EBF9-439E-BA41-AA5F5327FD4E}"/>
              </a:ext>
            </a:extLst>
          </p:cNvPr>
          <p:cNvSpPr txBox="1"/>
          <p:nvPr/>
        </p:nvSpPr>
        <p:spPr>
          <a:xfrm>
            <a:off x="339302" y="1237119"/>
            <a:ext cx="4996108" cy="1200329"/>
          </a:xfrm>
          <a:prstGeom prst="rect">
            <a:avLst/>
          </a:prstGeom>
          <a:noFill/>
        </p:spPr>
        <p:txBody>
          <a:bodyPr wrap="square">
            <a:spAutoFit/>
          </a:bodyPr>
          <a:lstStyle/>
          <a:p>
            <a:pPr algn="just"/>
            <a:r>
              <a:rPr lang="es-PE" dirty="0"/>
              <a:t>El coste del explosivo es evidentemente un criterio de selección muy importante. En principio, hay que elegir el explosivo más barato con el que se es capaz de realizar un trabajo determinado.</a:t>
            </a:r>
          </a:p>
        </p:txBody>
      </p:sp>
      <p:pic>
        <p:nvPicPr>
          <p:cNvPr id="8" name="Imagen 7">
            <a:extLst>
              <a:ext uri="{FF2B5EF4-FFF2-40B4-BE49-F238E27FC236}">
                <a16:creationId xmlns:a16="http://schemas.microsoft.com/office/drawing/2014/main" id="{5CAFCE50-87FC-49BE-B71D-68F2463C2C57}"/>
              </a:ext>
            </a:extLst>
          </p:cNvPr>
          <p:cNvPicPr>
            <a:picLocks noChangeAspect="1"/>
          </p:cNvPicPr>
          <p:nvPr/>
        </p:nvPicPr>
        <p:blipFill>
          <a:blip r:embed="rId2"/>
          <a:stretch>
            <a:fillRect/>
          </a:stretch>
        </p:blipFill>
        <p:spPr>
          <a:xfrm>
            <a:off x="508580" y="2437447"/>
            <a:ext cx="4996108" cy="4156151"/>
          </a:xfrm>
          <a:prstGeom prst="rect">
            <a:avLst/>
          </a:prstGeom>
        </p:spPr>
      </p:pic>
      <p:sp>
        <p:nvSpPr>
          <p:cNvPr id="14" name="CuadroTexto 13">
            <a:extLst>
              <a:ext uri="{FF2B5EF4-FFF2-40B4-BE49-F238E27FC236}">
                <a16:creationId xmlns:a16="http://schemas.microsoft.com/office/drawing/2014/main" id="{493C6B65-921B-4F3D-AD82-F9960D8E61AE}"/>
              </a:ext>
            </a:extLst>
          </p:cNvPr>
          <p:cNvSpPr txBox="1"/>
          <p:nvPr/>
        </p:nvSpPr>
        <p:spPr>
          <a:xfrm>
            <a:off x="5961888" y="1237119"/>
            <a:ext cx="5811126" cy="1754326"/>
          </a:xfrm>
          <a:prstGeom prst="rect">
            <a:avLst/>
          </a:prstGeom>
          <a:noFill/>
        </p:spPr>
        <p:txBody>
          <a:bodyPr wrap="square">
            <a:spAutoFit/>
          </a:bodyPr>
          <a:lstStyle/>
          <a:p>
            <a:pPr algn="just"/>
            <a:r>
              <a:rPr lang="es-PE" dirty="0"/>
              <a:t>Al hablar del precio de los explosivos sería más correcto hacerla expresando éste por unidad de energía disponible (PTA/kcal) que por unidad de peso (PTA/kg), pues en definitiva los resultados de las voladuras dependen de la energía </a:t>
            </a:r>
            <a:r>
              <a:rPr lang="es-PE" dirty="0" err="1"/>
              <a:t>destínada</a:t>
            </a:r>
            <a:r>
              <a:rPr lang="es-PE" dirty="0"/>
              <a:t> a la fragmentación y esponjamiento de la roca.</a:t>
            </a:r>
          </a:p>
        </p:txBody>
      </p:sp>
      <p:pic>
        <p:nvPicPr>
          <p:cNvPr id="12" name="Imagen 11">
            <a:extLst>
              <a:ext uri="{FF2B5EF4-FFF2-40B4-BE49-F238E27FC236}">
                <a16:creationId xmlns:a16="http://schemas.microsoft.com/office/drawing/2014/main" id="{C489792A-43F1-412D-8579-5B4DE814EA42}"/>
              </a:ext>
            </a:extLst>
          </p:cNvPr>
          <p:cNvPicPr>
            <a:picLocks noChangeAspect="1"/>
          </p:cNvPicPr>
          <p:nvPr/>
        </p:nvPicPr>
        <p:blipFill>
          <a:blip r:embed="rId3"/>
          <a:stretch>
            <a:fillRect/>
          </a:stretch>
        </p:blipFill>
        <p:spPr>
          <a:xfrm>
            <a:off x="6654604" y="2991445"/>
            <a:ext cx="4425694" cy="3670088"/>
          </a:xfrm>
          <a:prstGeom prst="rect">
            <a:avLst/>
          </a:prstGeom>
        </p:spPr>
      </p:pic>
    </p:spTree>
    <p:extLst>
      <p:ext uri="{BB962C8B-B14F-4D97-AF65-F5344CB8AC3E}">
        <p14:creationId xmlns:p14="http://schemas.microsoft.com/office/powerpoint/2010/main" val="758687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7" name="CuadroTexto 6">
            <a:extLst>
              <a:ext uri="{FF2B5EF4-FFF2-40B4-BE49-F238E27FC236}">
                <a16:creationId xmlns:a16="http://schemas.microsoft.com/office/drawing/2014/main" id="{699EF9B4-132D-45B9-972E-F64A0DB74E8D}"/>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1. PRECIO DEL EXPLOSIVO</a:t>
            </a:r>
          </a:p>
        </p:txBody>
      </p:sp>
      <p:sp>
        <p:nvSpPr>
          <p:cNvPr id="10" name="CuadroTexto 9">
            <a:extLst>
              <a:ext uri="{FF2B5EF4-FFF2-40B4-BE49-F238E27FC236}">
                <a16:creationId xmlns:a16="http://schemas.microsoft.com/office/drawing/2014/main" id="{A98E7602-17C8-4884-8B7A-39E1FCAB3F12}"/>
              </a:ext>
            </a:extLst>
          </p:cNvPr>
          <p:cNvSpPr txBox="1"/>
          <p:nvPr/>
        </p:nvSpPr>
        <p:spPr>
          <a:xfrm>
            <a:off x="580644" y="1237119"/>
            <a:ext cx="5515356" cy="4801314"/>
          </a:xfrm>
          <a:prstGeom prst="rect">
            <a:avLst/>
          </a:prstGeom>
          <a:noFill/>
        </p:spPr>
        <p:txBody>
          <a:bodyPr wrap="square">
            <a:spAutoFit/>
          </a:bodyPr>
          <a:lstStyle/>
          <a:p>
            <a:pPr algn="just"/>
            <a:r>
              <a:rPr lang="es-PE" dirty="0"/>
              <a:t>Para un diseño geométrico de voladura fijado, utilizando un diámetro de barreno dado, el menor coste se obtendrá empleando un explosivo que </a:t>
            </a:r>
            <a:r>
              <a:rPr lang="es-PE" dirty="0" err="1"/>
              <a:t>prorcione</a:t>
            </a:r>
            <a:r>
              <a:rPr lang="es-PE" dirty="0"/>
              <a:t> la potencia requerida al menor coste por unidad de longitud de taladro cargado”.</a:t>
            </a:r>
          </a:p>
          <a:p>
            <a:pPr algn="just"/>
            <a:endParaRPr lang="es-PE" dirty="0"/>
          </a:p>
          <a:p>
            <a:pPr algn="just"/>
            <a:r>
              <a:rPr lang="es-PE" dirty="0"/>
              <a:t>La posible elección del producto explosivo se muestra en la Fig. que presenta la relación entre Potencia Relativa en Peso y Potencia Relativa en Volumen de diferentes tipos de ANFO, emulsiones y ANFO Pesado aluminizados y no aluminizados. Esta figura también muestra cuando pueden usarse los distintos explosivos en barrenos con agua, secos o desaguados: Para una Potencia Relativa en Volumen dada.</a:t>
            </a:r>
          </a:p>
          <a:p>
            <a:pPr algn="just"/>
            <a:endParaRPr lang="es-PE" dirty="0"/>
          </a:p>
          <a:p>
            <a:pPr algn="just"/>
            <a:r>
              <a:rPr lang="es-PE" dirty="0"/>
              <a:t>Refleja que hay una amplia gama de explosivos que pueden elegirse para un esquema de voladura dado.</a:t>
            </a:r>
          </a:p>
        </p:txBody>
      </p:sp>
      <p:pic>
        <p:nvPicPr>
          <p:cNvPr id="4" name="Imagen 3">
            <a:extLst>
              <a:ext uri="{FF2B5EF4-FFF2-40B4-BE49-F238E27FC236}">
                <a16:creationId xmlns:a16="http://schemas.microsoft.com/office/drawing/2014/main" id="{0F6C9671-7DE8-49FA-B17C-EE9A5E2B8653}"/>
              </a:ext>
            </a:extLst>
          </p:cNvPr>
          <p:cNvPicPr>
            <a:picLocks noChangeAspect="1"/>
          </p:cNvPicPr>
          <p:nvPr/>
        </p:nvPicPr>
        <p:blipFill>
          <a:blip r:embed="rId2"/>
          <a:stretch>
            <a:fillRect/>
          </a:stretch>
        </p:blipFill>
        <p:spPr>
          <a:xfrm>
            <a:off x="6964105" y="1237118"/>
            <a:ext cx="4783961" cy="4487025"/>
          </a:xfrm>
          <a:prstGeom prst="rect">
            <a:avLst/>
          </a:prstGeom>
        </p:spPr>
      </p:pic>
      <p:sp>
        <p:nvSpPr>
          <p:cNvPr id="15" name="CuadroTexto 14">
            <a:extLst>
              <a:ext uri="{FF2B5EF4-FFF2-40B4-BE49-F238E27FC236}">
                <a16:creationId xmlns:a16="http://schemas.microsoft.com/office/drawing/2014/main" id="{AE86DB24-E378-426B-9CD1-72D9AC972405}"/>
              </a:ext>
            </a:extLst>
          </p:cNvPr>
          <p:cNvSpPr txBox="1"/>
          <p:nvPr/>
        </p:nvSpPr>
        <p:spPr>
          <a:xfrm>
            <a:off x="6679692" y="5724143"/>
            <a:ext cx="5068374" cy="923330"/>
          </a:xfrm>
          <a:prstGeom prst="rect">
            <a:avLst/>
          </a:prstGeom>
          <a:noFill/>
        </p:spPr>
        <p:txBody>
          <a:bodyPr wrap="square">
            <a:spAutoFit/>
          </a:bodyPr>
          <a:lstStyle/>
          <a:p>
            <a:pPr algn="just"/>
            <a:r>
              <a:rPr lang="es-PE" b="1" dirty="0">
                <a:solidFill>
                  <a:schemeClr val="accent6">
                    <a:lumMod val="50000"/>
                  </a:schemeClr>
                </a:solidFill>
              </a:rPr>
              <a:t>Desde un punto de vista económico, el mejor explosivo no es el más barato sino aquel con el que se consigue el menor coste de voladura</a:t>
            </a:r>
          </a:p>
        </p:txBody>
      </p:sp>
    </p:spTree>
    <p:extLst>
      <p:ext uri="{BB962C8B-B14F-4D97-AF65-F5344CB8AC3E}">
        <p14:creationId xmlns:p14="http://schemas.microsoft.com/office/powerpoint/2010/main" val="1125000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460390-4F43-4214-86DA-86192703896D}"/>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000" b="1" dirty="0"/>
              <a:t>INTRODUCCIÓN</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4A6B100A-4476-49A7-BA7A-4467A0763B19}"/>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200" dirty="0">
                <a:effectLst/>
              </a:rPr>
              <a:t>El </a:t>
            </a:r>
            <a:r>
              <a:rPr lang="en-US" sz="2200" dirty="0" err="1">
                <a:effectLst/>
              </a:rPr>
              <a:t>trabajo</a:t>
            </a:r>
            <a:r>
              <a:rPr lang="en-US" sz="2200" dirty="0">
                <a:effectLst/>
              </a:rPr>
              <a:t> </a:t>
            </a:r>
            <a:r>
              <a:rPr lang="en-US" sz="2200" dirty="0" err="1">
                <a:effectLst/>
              </a:rPr>
              <a:t>minero</a:t>
            </a:r>
            <a:r>
              <a:rPr lang="en-US" sz="2200" dirty="0">
                <a:effectLst/>
              </a:rPr>
              <a:t> </a:t>
            </a:r>
            <a:r>
              <a:rPr lang="en-US" sz="2200" dirty="0" err="1">
                <a:effectLst/>
              </a:rPr>
              <a:t>en</a:t>
            </a:r>
            <a:r>
              <a:rPr lang="en-US" sz="2200" dirty="0">
                <a:effectLst/>
              </a:rPr>
              <a:t> la </a:t>
            </a:r>
            <a:r>
              <a:rPr lang="en-US" sz="2200" dirty="0" err="1">
                <a:effectLst/>
              </a:rPr>
              <a:t>actualidad</a:t>
            </a:r>
            <a:r>
              <a:rPr lang="en-US" sz="2200" dirty="0">
                <a:effectLst/>
              </a:rPr>
              <a:t> </a:t>
            </a:r>
            <a:r>
              <a:rPr lang="en-US" sz="2200" dirty="0" err="1">
                <a:effectLst/>
              </a:rPr>
              <a:t>exige</a:t>
            </a:r>
            <a:r>
              <a:rPr lang="en-US" sz="2200" dirty="0">
                <a:effectLst/>
              </a:rPr>
              <a:t>   </a:t>
            </a:r>
            <a:r>
              <a:rPr lang="en-US" sz="2200" dirty="0" err="1">
                <a:effectLst/>
              </a:rPr>
              <a:t>creatividad</a:t>
            </a:r>
            <a:r>
              <a:rPr lang="en-US" sz="2200" dirty="0">
                <a:effectLst/>
              </a:rPr>
              <a:t>, </a:t>
            </a:r>
            <a:r>
              <a:rPr lang="en-US" sz="2200" dirty="0" err="1">
                <a:effectLst/>
              </a:rPr>
              <a:t>esfuerzo</a:t>
            </a:r>
            <a:r>
              <a:rPr lang="en-US" sz="2200" dirty="0">
                <a:effectLst/>
              </a:rPr>
              <a:t> y </a:t>
            </a:r>
            <a:r>
              <a:rPr lang="en-US" sz="2200" dirty="0" err="1">
                <a:effectLst/>
              </a:rPr>
              <a:t>sacrificio</a:t>
            </a:r>
            <a:r>
              <a:rPr lang="en-US" sz="2200" dirty="0">
                <a:effectLst/>
              </a:rPr>
              <a:t> para </a:t>
            </a:r>
            <a:r>
              <a:rPr lang="en-US" sz="2200" dirty="0" err="1">
                <a:effectLst/>
              </a:rPr>
              <a:t>alcanzar</a:t>
            </a:r>
            <a:r>
              <a:rPr lang="en-US" sz="2200" dirty="0">
                <a:effectLst/>
              </a:rPr>
              <a:t>   </a:t>
            </a:r>
            <a:r>
              <a:rPr lang="en-US" sz="2200" dirty="0" err="1">
                <a:effectLst/>
              </a:rPr>
              <a:t>metas</a:t>
            </a:r>
            <a:r>
              <a:rPr lang="en-US" sz="2200" dirty="0">
                <a:effectLst/>
              </a:rPr>
              <a:t>  </a:t>
            </a:r>
            <a:r>
              <a:rPr lang="en-US" sz="2200" dirty="0" err="1">
                <a:effectLst/>
              </a:rPr>
              <a:t>propuestas</a:t>
            </a:r>
            <a:r>
              <a:rPr lang="en-US" sz="2200" dirty="0">
                <a:effectLst/>
              </a:rPr>
              <a:t> </a:t>
            </a:r>
            <a:r>
              <a:rPr lang="en-US" sz="2200" dirty="0" err="1">
                <a:effectLst/>
              </a:rPr>
              <a:t>en</a:t>
            </a:r>
            <a:r>
              <a:rPr lang="en-US" sz="2200" dirty="0">
                <a:effectLst/>
              </a:rPr>
              <a:t> la </a:t>
            </a:r>
            <a:r>
              <a:rPr lang="en-US" sz="2200" dirty="0" err="1">
                <a:effectLst/>
              </a:rPr>
              <a:t>producción</a:t>
            </a:r>
            <a:r>
              <a:rPr lang="en-US" sz="2200" dirty="0">
                <a:effectLst/>
              </a:rPr>
              <a:t> del mineral. Es </a:t>
            </a:r>
            <a:r>
              <a:rPr lang="en-US" sz="2200" dirty="0" err="1">
                <a:effectLst/>
              </a:rPr>
              <a:t>más</a:t>
            </a:r>
            <a:r>
              <a:rPr lang="en-US" sz="2200" dirty="0">
                <a:effectLst/>
              </a:rPr>
              <a:t> la </a:t>
            </a:r>
            <a:r>
              <a:rPr lang="en-US" sz="2200" dirty="0" err="1">
                <a:effectLst/>
              </a:rPr>
              <a:t>actividad</a:t>
            </a:r>
            <a:r>
              <a:rPr lang="en-US" sz="2200" dirty="0">
                <a:effectLst/>
              </a:rPr>
              <a:t> de </a:t>
            </a:r>
            <a:r>
              <a:rPr lang="en-US" sz="2200" dirty="0" err="1">
                <a:effectLst/>
              </a:rPr>
              <a:t>perforación</a:t>
            </a:r>
            <a:r>
              <a:rPr lang="en-US" sz="2200" dirty="0">
                <a:effectLst/>
              </a:rPr>
              <a:t> y voladura es </a:t>
            </a:r>
            <a:r>
              <a:rPr lang="en-US" sz="2200" dirty="0" err="1">
                <a:effectLst/>
              </a:rPr>
              <a:t>el</a:t>
            </a:r>
            <a:r>
              <a:rPr lang="en-US" sz="2200" dirty="0">
                <a:effectLst/>
              </a:rPr>
              <a:t> primer </a:t>
            </a:r>
            <a:r>
              <a:rPr lang="en-US" sz="2200" dirty="0" err="1">
                <a:effectLst/>
              </a:rPr>
              <a:t>trabajo</a:t>
            </a:r>
            <a:r>
              <a:rPr lang="en-US" sz="2200" dirty="0">
                <a:effectLst/>
              </a:rPr>
              <a:t> </a:t>
            </a:r>
            <a:r>
              <a:rPr lang="en-US" sz="2200" dirty="0" err="1">
                <a:effectLst/>
              </a:rPr>
              <a:t>en</a:t>
            </a:r>
            <a:r>
              <a:rPr lang="en-US" sz="2200" dirty="0">
                <a:effectLst/>
              </a:rPr>
              <a:t> la </a:t>
            </a:r>
            <a:r>
              <a:rPr lang="en-US" sz="2200" dirty="0" err="1">
                <a:effectLst/>
              </a:rPr>
              <a:t>operación</a:t>
            </a:r>
            <a:r>
              <a:rPr lang="en-US" sz="2200" dirty="0">
                <a:effectLst/>
              </a:rPr>
              <a:t> de la </a:t>
            </a:r>
            <a:r>
              <a:rPr lang="en-US" sz="2200" dirty="0" err="1">
                <a:effectLst/>
              </a:rPr>
              <a:t>cual</a:t>
            </a:r>
            <a:r>
              <a:rPr lang="en-US" sz="2200" dirty="0">
                <a:effectLst/>
              </a:rPr>
              <a:t> </a:t>
            </a:r>
            <a:r>
              <a:rPr lang="en-US" sz="2200" dirty="0" err="1">
                <a:effectLst/>
              </a:rPr>
              <a:t>dependen</a:t>
            </a:r>
            <a:r>
              <a:rPr lang="en-US" sz="2200" dirty="0">
                <a:effectLst/>
              </a:rPr>
              <a:t> </a:t>
            </a:r>
            <a:r>
              <a:rPr lang="en-US" sz="2200" dirty="0" err="1">
                <a:effectLst/>
              </a:rPr>
              <a:t>muchos</a:t>
            </a:r>
            <a:r>
              <a:rPr lang="en-US" sz="2200" dirty="0">
                <a:effectLst/>
              </a:rPr>
              <a:t> </a:t>
            </a:r>
            <a:r>
              <a:rPr lang="en-US" sz="2200" dirty="0" err="1">
                <a:effectLst/>
              </a:rPr>
              <a:t>trabajos</a:t>
            </a:r>
            <a:r>
              <a:rPr lang="en-US" sz="2200" dirty="0">
                <a:effectLst/>
              </a:rPr>
              <a:t> que se </a:t>
            </a:r>
            <a:r>
              <a:rPr lang="en-US" sz="2200" dirty="0" err="1">
                <a:effectLst/>
              </a:rPr>
              <a:t>derivan</a:t>
            </a:r>
            <a:r>
              <a:rPr lang="en-US" sz="2200" dirty="0">
                <a:effectLst/>
              </a:rPr>
              <a:t> de </a:t>
            </a:r>
            <a:r>
              <a:rPr lang="en-US" sz="2200" dirty="0" err="1">
                <a:effectLst/>
              </a:rPr>
              <a:t>ella</a:t>
            </a:r>
            <a:r>
              <a:rPr lang="en-US" sz="2200" dirty="0">
                <a:effectLst/>
              </a:rPr>
              <a:t>.</a:t>
            </a:r>
          </a:p>
        </p:txBody>
      </p:sp>
      <p:pic>
        <p:nvPicPr>
          <p:cNvPr id="3" name="Imagen 2">
            <a:extLst>
              <a:ext uri="{FF2B5EF4-FFF2-40B4-BE49-F238E27FC236}">
                <a16:creationId xmlns:a16="http://schemas.microsoft.com/office/drawing/2014/main" id="{DB92EA9C-5FC5-4691-A34A-38D9B215B9BB}"/>
              </a:ext>
            </a:extLst>
          </p:cNvPr>
          <p:cNvPicPr>
            <a:picLocks noChangeAspect="1"/>
          </p:cNvPicPr>
          <p:nvPr/>
        </p:nvPicPr>
        <p:blipFill rotWithShape="1">
          <a:blip r:embed="rId2"/>
          <a:srcRect l="15828" r="1721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40227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7" name="CuadroTexto 6">
            <a:extLst>
              <a:ext uri="{FF2B5EF4-FFF2-40B4-BE49-F238E27FC236}">
                <a16:creationId xmlns:a16="http://schemas.microsoft.com/office/drawing/2014/main" id="{699EF9B4-132D-45B9-972E-F64A0DB74E8D}"/>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2. DIÁMETRO DE CARGA</a:t>
            </a:r>
          </a:p>
        </p:txBody>
      </p:sp>
      <p:sp>
        <p:nvSpPr>
          <p:cNvPr id="8" name="CuadroTexto 7">
            <a:extLst>
              <a:ext uri="{FF2B5EF4-FFF2-40B4-BE49-F238E27FC236}">
                <a16:creationId xmlns:a16="http://schemas.microsoft.com/office/drawing/2014/main" id="{A70ED0BD-BF35-493A-88C9-3CED29AA293F}"/>
              </a:ext>
            </a:extLst>
          </p:cNvPr>
          <p:cNvSpPr txBox="1"/>
          <p:nvPr/>
        </p:nvSpPr>
        <p:spPr>
          <a:xfrm>
            <a:off x="580644" y="1237119"/>
            <a:ext cx="9934956" cy="707886"/>
          </a:xfrm>
          <a:prstGeom prst="rect">
            <a:avLst/>
          </a:prstGeom>
          <a:noFill/>
        </p:spPr>
        <p:txBody>
          <a:bodyPr wrap="square">
            <a:spAutoFit/>
          </a:bodyPr>
          <a:lstStyle/>
          <a:p>
            <a:pPr algn="just"/>
            <a:r>
              <a:rPr lang="es-PE" sz="2000" dirty="0"/>
              <a:t>Cuando se utilizan explosivos cuya velocidad de detonación varía fuertemente con el diámetro, como es el caso del ANFO, hay que tomar las siguientes precauciones:</a:t>
            </a:r>
          </a:p>
        </p:txBody>
      </p:sp>
      <p:sp>
        <p:nvSpPr>
          <p:cNvPr id="11" name="CuadroTexto 10">
            <a:extLst>
              <a:ext uri="{FF2B5EF4-FFF2-40B4-BE49-F238E27FC236}">
                <a16:creationId xmlns:a16="http://schemas.microsoft.com/office/drawing/2014/main" id="{26E7B2EE-464F-4B97-9998-88ED91F0FF4E}"/>
              </a:ext>
            </a:extLst>
          </p:cNvPr>
          <p:cNvSpPr txBox="1"/>
          <p:nvPr/>
        </p:nvSpPr>
        <p:spPr>
          <a:xfrm>
            <a:off x="580644" y="2077438"/>
            <a:ext cx="10959084" cy="3170099"/>
          </a:xfrm>
          <a:prstGeom prst="rect">
            <a:avLst/>
          </a:prstGeom>
          <a:noFill/>
        </p:spPr>
        <p:txBody>
          <a:bodyPr wrap="square">
            <a:spAutoFit/>
          </a:bodyPr>
          <a:lstStyle/>
          <a:p>
            <a:pPr marL="285750" indent="-285750" algn="just">
              <a:buFont typeface="Arial" panose="020B0604020202020204" pitchFamily="34" charset="0"/>
              <a:buChar char="•"/>
            </a:pPr>
            <a:r>
              <a:rPr lang="es-PE" sz="2000" dirty="0"/>
              <a:t>Con barrenos de diámetro inferior a 50 mm es preferible, a pesar del mayor precio, emplear hidrogeles o dinamitas encartuchadas. </a:t>
            </a:r>
          </a:p>
          <a:p>
            <a:pPr marL="285750" indent="-285750" algn="just">
              <a:buFont typeface="Arial" panose="020B0604020202020204" pitchFamily="34" charset="0"/>
              <a:buChar char="•"/>
            </a:pPr>
            <a:r>
              <a:rPr lang="es-PE" sz="2000" dirty="0"/>
              <a:t>Entre 50 y 100 mm el ANFO es adecuado en las voladuras en banco como carga de columna y en las voladuras de interior aumentando la densidad hasta un 20% con cargadoras neumáticas y cebándolo de forma efectiva. Cuando se usan hidrogeles, tanto a cielo abierto como en interior, éstos son generalmente encartuchados y sensibles al detonador. </a:t>
            </a:r>
          </a:p>
          <a:p>
            <a:pPr marL="285750" indent="-285750" algn="just">
              <a:buFont typeface="Arial" panose="020B0604020202020204" pitchFamily="34" charset="0"/>
              <a:buChar char="•"/>
            </a:pPr>
            <a:r>
              <a:rPr lang="es-PE" sz="2000" dirty="0"/>
              <a:t>Por encima de los 100 mm, no existen problemas con el ANFO, aunque en rocas duras es preferible diseñar las columnas de forma selectiva y con un buen sistema de iniciación. En los calibres grandes con las diferentes mezclas explosivas a granel (ANFO, hidrogeles, emulsiones y ANFO pesado) es muy económico realizar la carga </a:t>
            </a:r>
            <a:r>
              <a:rPr lang="es-PE" sz="2000" dirty="0" err="1"/>
              <a:t>COn</a:t>
            </a:r>
            <a:r>
              <a:rPr lang="es-PE" sz="2000" dirty="0"/>
              <a:t> medios mecánicos</a:t>
            </a:r>
          </a:p>
        </p:txBody>
      </p:sp>
      <p:sp>
        <p:nvSpPr>
          <p:cNvPr id="12" name="CuadroTexto 11">
            <a:extLst>
              <a:ext uri="{FF2B5EF4-FFF2-40B4-BE49-F238E27FC236}">
                <a16:creationId xmlns:a16="http://schemas.microsoft.com/office/drawing/2014/main" id="{A9F15A3E-AF85-433C-8826-B4862D81AE23}"/>
              </a:ext>
            </a:extLst>
          </p:cNvPr>
          <p:cNvSpPr txBox="1"/>
          <p:nvPr/>
        </p:nvSpPr>
        <p:spPr>
          <a:xfrm>
            <a:off x="2042922" y="5261991"/>
            <a:ext cx="8106156" cy="923330"/>
          </a:xfrm>
          <a:prstGeom prst="rect">
            <a:avLst/>
          </a:prstGeom>
          <a:noFill/>
        </p:spPr>
        <p:txBody>
          <a:bodyPr wrap="square">
            <a:spAutoFit/>
          </a:bodyPr>
          <a:lstStyle/>
          <a:p>
            <a:pPr algn="just"/>
            <a:r>
              <a:rPr lang="es-PE" b="1" dirty="0">
                <a:solidFill>
                  <a:schemeClr val="accent6">
                    <a:lumMod val="50000"/>
                  </a:schemeClr>
                </a:solidFill>
              </a:rPr>
              <a:t>Por último, los explosivos gelatinosos y pulverulentos encartuchados se siguen usando en diámetros pequeños, pero en calibres de tipo medio están siendo sustituidos por los hidrogeles y emulsiones encartuchadas</a:t>
            </a:r>
          </a:p>
        </p:txBody>
      </p:sp>
    </p:spTree>
    <p:extLst>
      <p:ext uri="{BB962C8B-B14F-4D97-AF65-F5344CB8AC3E}">
        <p14:creationId xmlns:p14="http://schemas.microsoft.com/office/powerpoint/2010/main" val="2040740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67F05857-9084-4761-8140-13D39AF572B6}"/>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7" name="CuadroTexto 6">
            <a:extLst>
              <a:ext uri="{FF2B5EF4-FFF2-40B4-BE49-F238E27FC236}">
                <a16:creationId xmlns:a16="http://schemas.microsoft.com/office/drawing/2014/main" id="{699EF9B4-132D-45B9-972E-F64A0DB74E8D}"/>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3. CARACTERÍSTICAS DE LA ROCA</a:t>
            </a:r>
          </a:p>
        </p:txBody>
      </p:sp>
      <p:sp>
        <p:nvSpPr>
          <p:cNvPr id="9" name="CuadroTexto 8">
            <a:extLst>
              <a:ext uri="{FF2B5EF4-FFF2-40B4-BE49-F238E27FC236}">
                <a16:creationId xmlns:a16="http://schemas.microsoft.com/office/drawing/2014/main" id="{DBED315B-83D5-4D23-8E10-0CA763C682D1}"/>
              </a:ext>
            </a:extLst>
          </p:cNvPr>
          <p:cNvSpPr txBox="1"/>
          <p:nvPr/>
        </p:nvSpPr>
        <p:spPr>
          <a:xfrm>
            <a:off x="339302" y="1237119"/>
            <a:ext cx="11621050" cy="1015663"/>
          </a:xfrm>
          <a:prstGeom prst="rect">
            <a:avLst/>
          </a:prstGeom>
          <a:noFill/>
        </p:spPr>
        <p:txBody>
          <a:bodyPr wrap="square">
            <a:spAutoFit/>
          </a:bodyPr>
          <a:lstStyle/>
          <a:p>
            <a:pPr algn="just"/>
            <a:r>
              <a:rPr lang="es-PE" sz="2000" dirty="0"/>
              <a:t>Las propiedades geomecánicas del macizo rocoso a volar conforman el grupo de variables más importante, no sólo por su influencia directa en los resultados de las voladuras sino además por su interrelación con otras variables de diseño.</a:t>
            </a:r>
          </a:p>
        </p:txBody>
      </p:sp>
      <p:graphicFrame>
        <p:nvGraphicFramePr>
          <p:cNvPr id="10" name="Diagrama 9">
            <a:extLst>
              <a:ext uri="{FF2B5EF4-FFF2-40B4-BE49-F238E27FC236}">
                <a16:creationId xmlns:a16="http://schemas.microsoft.com/office/drawing/2014/main" id="{33724C3F-9D56-4A31-B32E-F728AA23D61D}"/>
              </a:ext>
            </a:extLst>
          </p:cNvPr>
          <p:cNvGraphicFramePr/>
          <p:nvPr>
            <p:extLst>
              <p:ext uri="{D42A27DB-BD31-4B8C-83A1-F6EECF244321}">
                <p14:modId xmlns:p14="http://schemas.microsoft.com/office/powerpoint/2010/main" val="3916206721"/>
              </p:ext>
            </p:extLst>
          </p:nvPr>
        </p:nvGraphicFramePr>
        <p:xfrm>
          <a:off x="2469776" y="1752993"/>
          <a:ext cx="8668871" cy="4970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4919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52</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3. CARACTERÍSTICAS DE LA ROCA</a:t>
            </a:r>
          </a:p>
        </p:txBody>
      </p:sp>
      <p:pic>
        <p:nvPicPr>
          <p:cNvPr id="3" name="Imagen 2">
            <a:extLst>
              <a:ext uri="{FF2B5EF4-FFF2-40B4-BE49-F238E27FC236}">
                <a16:creationId xmlns:a16="http://schemas.microsoft.com/office/drawing/2014/main" id="{9DEBDE75-5A38-4735-A18B-9CC394A58C31}"/>
              </a:ext>
            </a:extLst>
          </p:cNvPr>
          <p:cNvPicPr>
            <a:picLocks noChangeAspect="1"/>
          </p:cNvPicPr>
          <p:nvPr/>
        </p:nvPicPr>
        <p:blipFill>
          <a:blip r:embed="rId2"/>
          <a:stretch>
            <a:fillRect/>
          </a:stretch>
        </p:blipFill>
        <p:spPr>
          <a:xfrm>
            <a:off x="4297643" y="1237118"/>
            <a:ext cx="6205366" cy="5035665"/>
          </a:xfrm>
          <a:prstGeom prst="rect">
            <a:avLst/>
          </a:prstGeom>
        </p:spPr>
      </p:pic>
      <p:sp>
        <p:nvSpPr>
          <p:cNvPr id="13" name="CuadroTexto 12">
            <a:extLst>
              <a:ext uri="{FF2B5EF4-FFF2-40B4-BE49-F238E27FC236}">
                <a16:creationId xmlns:a16="http://schemas.microsoft.com/office/drawing/2014/main" id="{6528B685-D6AB-442A-BCC6-557C95A5E784}"/>
              </a:ext>
            </a:extLst>
          </p:cNvPr>
          <p:cNvSpPr txBox="1"/>
          <p:nvPr/>
        </p:nvSpPr>
        <p:spPr>
          <a:xfrm>
            <a:off x="854964" y="2264587"/>
            <a:ext cx="3369564" cy="1200329"/>
          </a:xfrm>
          <a:prstGeom prst="rect">
            <a:avLst/>
          </a:prstGeom>
          <a:noFill/>
        </p:spPr>
        <p:txBody>
          <a:bodyPr wrap="square">
            <a:spAutoFit/>
          </a:bodyPr>
          <a:lstStyle/>
          <a:p>
            <a:pPr algn="just"/>
            <a:r>
              <a:rPr lang="es-PE" dirty="0"/>
              <a:t>Selección de explosivos en función de las propiedades geomecánicas de los macizos rocosos (Brady y Brown, 1985)</a:t>
            </a:r>
          </a:p>
        </p:txBody>
      </p:sp>
    </p:spTree>
    <p:extLst>
      <p:ext uri="{BB962C8B-B14F-4D97-AF65-F5344CB8AC3E}">
        <p14:creationId xmlns:p14="http://schemas.microsoft.com/office/powerpoint/2010/main" val="376431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53</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4 VOLUMEN EN ROCA A VOLAR</a:t>
            </a:r>
          </a:p>
        </p:txBody>
      </p:sp>
      <p:sp>
        <p:nvSpPr>
          <p:cNvPr id="12" name="CuadroTexto 11">
            <a:extLst>
              <a:ext uri="{FF2B5EF4-FFF2-40B4-BE49-F238E27FC236}">
                <a16:creationId xmlns:a16="http://schemas.microsoft.com/office/drawing/2014/main" id="{0DEC0A27-7749-4F8F-B872-4C32C387EDB9}"/>
              </a:ext>
            </a:extLst>
          </p:cNvPr>
          <p:cNvSpPr txBox="1"/>
          <p:nvPr/>
        </p:nvSpPr>
        <p:spPr>
          <a:xfrm>
            <a:off x="580644" y="1237119"/>
            <a:ext cx="4064508" cy="4708981"/>
          </a:xfrm>
          <a:prstGeom prst="rect">
            <a:avLst/>
          </a:prstGeom>
          <a:noFill/>
        </p:spPr>
        <p:txBody>
          <a:bodyPr wrap="square">
            <a:spAutoFit/>
          </a:bodyPr>
          <a:lstStyle/>
          <a:p>
            <a:pPr algn="just"/>
            <a:r>
              <a:rPr lang="es-PE" sz="2000" dirty="0"/>
              <a:t>Los volúmenes de excavación a realizar y ritmos de trabajo marcan los consumos de explosivo a efectuar dentro de las operaciones de arranque. </a:t>
            </a:r>
          </a:p>
          <a:p>
            <a:pPr algn="just"/>
            <a:endParaRPr lang="es-PE" sz="2000" dirty="0"/>
          </a:p>
          <a:p>
            <a:pPr algn="just"/>
            <a:r>
              <a:rPr lang="es-PE" sz="2000" dirty="0"/>
              <a:t>En las obras de mayor envergadura las cantidades de explosivo pueden llegar a aconsejar su utilización a granel, ya que posibilitan la carga mecanizada desde las propias unidades de transporte, se reducen los costes de mano de obra dedicada a dicha operación y se aprovecha mejor el volumen de roca perforado.</a:t>
            </a:r>
          </a:p>
        </p:txBody>
      </p:sp>
      <p:sp>
        <p:nvSpPr>
          <p:cNvPr id="14" name="CuadroTexto 13">
            <a:extLst>
              <a:ext uri="{FF2B5EF4-FFF2-40B4-BE49-F238E27FC236}">
                <a16:creationId xmlns:a16="http://schemas.microsoft.com/office/drawing/2014/main" id="{64E7D1AF-FC6B-4291-AAF4-190621D05138}"/>
              </a:ext>
            </a:extLst>
          </p:cNvPr>
          <p:cNvSpPr txBox="1"/>
          <p:nvPr/>
        </p:nvSpPr>
        <p:spPr>
          <a:xfrm>
            <a:off x="5303520" y="1470915"/>
            <a:ext cx="6455664" cy="4401205"/>
          </a:xfrm>
          <a:prstGeom prst="rect">
            <a:avLst/>
          </a:prstGeom>
          <a:noFill/>
        </p:spPr>
        <p:txBody>
          <a:bodyPr wrap="square">
            <a:spAutoFit/>
          </a:bodyPr>
          <a:lstStyle/>
          <a:p>
            <a:pPr algn="just"/>
            <a:r>
              <a:rPr lang="es-PE" sz="2000" dirty="0"/>
              <a:t>Las bajas temperaturas ambientales influyen fuertemente en los explosivos que contienen NG, ya que tienden a congelarse a temperaturas inferiores a 8ºC. Para solventar este problema se utilizan sustancias como el Nitroglicol que hacen que el punto de congelación pase a 20°C. </a:t>
            </a:r>
          </a:p>
          <a:p>
            <a:pPr algn="just"/>
            <a:r>
              <a:rPr lang="es-PE" sz="2000" dirty="0"/>
              <a:t>Las altas temperaturas también dan lugar a inconvenientes que hacen el manejo del explosivo peligroso como es el caso de la denominada exudación. Con el desarrollo de los hidrogeles, esos riesgos han desaparecido prácticamente, aunque con el frío los encartuchados se hacen más insensibles y se precisa una mayor energía de iniciación. El ANFO tampoco se ve afectado por las bajas temperaturas si el cebado es eficiente, pero en ambientes calurosos es preciso controlar la evaporación del combustible líquido</a:t>
            </a:r>
          </a:p>
        </p:txBody>
      </p:sp>
      <p:sp>
        <p:nvSpPr>
          <p:cNvPr id="15" name="CuadroTexto 14">
            <a:extLst>
              <a:ext uri="{FF2B5EF4-FFF2-40B4-BE49-F238E27FC236}">
                <a16:creationId xmlns:a16="http://schemas.microsoft.com/office/drawing/2014/main" id="{C95B850B-290D-4525-B534-0D13A5EE6EFA}"/>
              </a:ext>
            </a:extLst>
          </p:cNvPr>
          <p:cNvSpPr txBox="1"/>
          <p:nvPr/>
        </p:nvSpPr>
        <p:spPr>
          <a:xfrm>
            <a:off x="5353812" y="700909"/>
            <a:ext cx="6099048" cy="461665"/>
          </a:xfrm>
          <a:prstGeom prst="rect">
            <a:avLst/>
          </a:prstGeom>
          <a:noFill/>
        </p:spPr>
        <p:txBody>
          <a:bodyPr wrap="square">
            <a:spAutoFit/>
          </a:bodyPr>
          <a:lstStyle/>
          <a:p>
            <a:r>
              <a:rPr lang="es-PE" sz="2400" b="1" dirty="0">
                <a:solidFill>
                  <a:schemeClr val="accent6">
                    <a:lumMod val="50000"/>
                  </a:schemeClr>
                </a:solidFill>
              </a:rPr>
              <a:t>5. CONDICIONES ATMOSFERICAS</a:t>
            </a:r>
          </a:p>
        </p:txBody>
      </p:sp>
    </p:spTree>
    <p:extLst>
      <p:ext uri="{BB962C8B-B14F-4D97-AF65-F5344CB8AC3E}">
        <p14:creationId xmlns:p14="http://schemas.microsoft.com/office/powerpoint/2010/main" val="2353864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54</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6. PRESENCIA DE AGUA</a:t>
            </a:r>
          </a:p>
        </p:txBody>
      </p:sp>
      <p:sp>
        <p:nvSpPr>
          <p:cNvPr id="13" name="CuadroTexto 12">
            <a:extLst>
              <a:ext uri="{FF2B5EF4-FFF2-40B4-BE49-F238E27FC236}">
                <a16:creationId xmlns:a16="http://schemas.microsoft.com/office/drawing/2014/main" id="{7D313F9A-717C-4331-BC3A-AFE01172CB70}"/>
              </a:ext>
            </a:extLst>
          </p:cNvPr>
          <p:cNvSpPr txBox="1"/>
          <p:nvPr/>
        </p:nvSpPr>
        <p:spPr>
          <a:xfrm>
            <a:off x="502920" y="1372172"/>
            <a:ext cx="5285098" cy="1477328"/>
          </a:xfrm>
          <a:prstGeom prst="rect">
            <a:avLst/>
          </a:prstGeom>
          <a:noFill/>
        </p:spPr>
        <p:txBody>
          <a:bodyPr wrap="square">
            <a:spAutoFit/>
          </a:bodyPr>
          <a:lstStyle/>
          <a:p>
            <a:pPr algn="just"/>
            <a:r>
              <a:rPr lang="es-PE" dirty="0"/>
              <a:t>Cuando el ANFO se encuentra en un ambiente que le aporta una humedad superior al 10% se produce su alteración que impide la detonación de la mezcla explosiva. Así, cuando los barrenos contengan agua se 'procederá de las siguientes formas:</a:t>
            </a:r>
          </a:p>
        </p:txBody>
      </p:sp>
      <p:sp>
        <p:nvSpPr>
          <p:cNvPr id="16" name="CuadroTexto 15">
            <a:extLst>
              <a:ext uri="{FF2B5EF4-FFF2-40B4-BE49-F238E27FC236}">
                <a16:creationId xmlns:a16="http://schemas.microsoft.com/office/drawing/2014/main" id="{FDC170AB-2E4D-415C-96CB-A71EC3DC5BCC}"/>
              </a:ext>
            </a:extLst>
          </p:cNvPr>
          <p:cNvSpPr txBox="1"/>
          <p:nvPr/>
        </p:nvSpPr>
        <p:spPr>
          <a:xfrm>
            <a:off x="580644" y="2969550"/>
            <a:ext cx="5285098" cy="3693319"/>
          </a:xfrm>
          <a:prstGeom prst="rect">
            <a:avLst/>
          </a:prstGeom>
          <a:noFill/>
        </p:spPr>
        <p:txBody>
          <a:bodyPr wrap="square">
            <a:spAutoFit/>
          </a:bodyPr>
          <a:lstStyle/>
          <a:p>
            <a:pPr marL="285750" indent="-285750" algn="just">
              <a:buFont typeface="Arial" panose="020B0604020202020204" pitchFamily="34" charset="0"/>
              <a:buChar char="•"/>
            </a:pPr>
            <a:r>
              <a:rPr lang="es-PE" dirty="0"/>
              <a:t>Si la presencia de agua es pequeña, el ANFO triturado se encartuchará dentro de fundas de plástico, alcanzándose densidades próximas a 1,1 g/cm'. El cebado deberá ser axial, pues de lo contrario si uno de los cartuchos resulta dañado y su carga alterada se interrumpirá la detonación dentro de la columna. </a:t>
            </a:r>
          </a:p>
          <a:p>
            <a:pPr marL="285750" indent="-285750" algn="just">
              <a:buFont typeface="Arial" panose="020B0604020202020204" pitchFamily="34" charset="0"/>
              <a:buChar char="•"/>
            </a:pPr>
            <a:r>
              <a:rPr lang="es-PE" dirty="0"/>
              <a:t>Si la cantidad de agua alojada es mayor y no es practicable el procedimiento anterior se puede efectuar el desagüe de los barrenos con una bomba e introducir a continuación una vaina de plástico de resistencia adecuada y proceder a la carga del ANFO a granel. </a:t>
            </a:r>
          </a:p>
        </p:txBody>
      </p:sp>
      <p:sp>
        <p:nvSpPr>
          <p:cNvPr id="17" name="CuadroTexto 16">
            <a:extLst>
              <a:ext uri="{FF2B5EF4-FFF2-40B4-BE49-F238E27FC236}">
                <a16:creationId xmlns:a16="http://schemas.microsoft.com/office/drawing/2014/main" id="{8BA7CCC0-CF7D-4A08-BB13-E181A5153BC8}"/>
              </a:ext>
            </a:extLst>
          </p:cNvPr>
          <p:cNvSpPr txBox="1"/>
          <p:nvPr/>
        </p:nvSpPr>
        <p:spPr>
          <a:xfrm>
            <a:off x="6666109" y="1397675"/>
            <a:ext cx="5285099" cy="2031325"/>
          </a:xfrm>
          <a:prstGeom prst="rect">
            <a:avLst/>
          </a:prstGeom>
          <a:noFill/>
        </p:spPr>
        <p:txBody>
          <a:bodyPr wrap="square">
            <a:spAutoFit/>
          </a:bodyPr>
          <a:lstStyle/>
          <a:p>
            <a:pPr marL="285750" indent="-285750" algn="just">
              <a:buFont typeface="Arial" panose="020B0604020202020204" pitchFamily="34" charset="0"/>
              <a:buChar char="•"/>
            </a:pPr>
            <a:r>
              <a:rPr lang="es-PE" dirty="0"/>
              <a:t>Si la afluencia de agua a los taladros impide el desagüe, se pueden utilizar explosivos como los hidrogeles y emulsiones a granel, bombeándolos o vertiéndolos, o explosivos gelatinosos e hidrogeles encartuchados. En este último caso la altura que alcanzaría el agua se puede estimar con la siguiente expresión:</a:t>
            </a:r>
          </a:p>
        </p:txBody>
      </p:sp>
      <p:pic>
        <p:nvPicPr>
          <p:cNvPr id="8" name="Imagen 7">
            <a:extLst>
              <a:ext uri="{FF2B5EF4-FFF2-40B4-BE49-F238E27FC236}">
                <a16:creationId xmlns:a16="http://schemas.microsoft.com/office/drawing/2014/main" id="{372A0F51-39DE-4198-81E3-69322ABB25E7}"/>
              </a:ext>
            </a:extLst>
          </p:cNvPr>
          <p:cNvPicPr>
            <a:picLocks noChangeAspect="1"/>
          </p:cNvPicPr>
          <p:nvPr/>
        </p:nvPicPr>
        <p:blipFill>
          <a:blip r:embed="rId2"/>
          <a:stretch>
            <a:fillRect/>
          </a:stretch>
        </p:blipFill>
        <p:spPr>
          <a:xfrm>
            <a:off x="8421276" y="3194973"/>
            <a:ext cx="1965399" cy="1159584"/>
          </a:xfrm>
          <a:prstGeom prst="rect">
            <a:avLst/>
          </a:prstGeom>
        </p:spPr>
      </p:pic>
      <p:sp>
        <p:nvSpPr>
          <p:cNvPr id="19" name="CuadroTexto 18">
            <a:extLst>
              <a:ext uri="{FF2B5EF4-FFF2-40B4-BE49-F238E27FC236}">
                <a16:creationId xmlns:a16="http://schemas.microsoft.com/office/drawing/2014/main" id="{45D5B1E5-C60C-42AE-99D3-5E9DFCFA6784}"/>
              </a:ext>
            </a:extLst>
          </p:cNvPr>
          <p:cNvSpPr txBox="1"/>
          <p:nvPr/>
        </p:nvSpPr>
        <p:spPr>
          <a:xfrm>
            <a:off x="7168399" y="4106628"/>
            <a:ext cx="4782809" cy="1477328"/>
          </a:xfrm>
          <a:prstGeom prst="rect">
            <a:avLst/>
          </a:prstGeom>
          <a:noFill/>
        </p:spPr>
        <p:txBody>
          <a:bodyPr wrap="square">
            <a:spAutoFit/>
          </a:bodyPr>
          <a:lstStyle/>
          <a:p>
            <a:r>
              <a:rPr lang="es-PE" dirty="0"/>
              <a:t>Donde: </a:t>
            </a:r>
          </a:p>
          <a:p>
            <a:r>
              <a:rPr lang="es-PE" dirty="0"/>
              <a:t>Hf = Altura final del agua.</a:t>
            </a:r>
          </a:p>
          <a:p>
            <a:r>
              <a:rPr lang="es-PE" dirty="0"/>
              <a:t>Ha = Altura inicial del agua. </a:t>
            </a:r>
          </a:p>
          <a:p>
            <a:r>
              <a:rPr lang="es-PE" dirty="0"/>
              <a:t>D = Diámetro del barreno. </a:t>
            </a:r>
          </a:p>
          <a:p>
            <a:r>
              <a:rPr lang="es-PE" dirty="0"/>
              <a:t>d= Diámetro del cartucho de explosivo</a:t>
            </a:r>
          </a:p>
        </p:txBody>
      </p:sp>
    </p:spTree>
    <p:extLst>
      <p:ext uri="{BB962C8B-B14F-4D97-AF65-F5344CB8AC3E}">
        <p14:creationId xmlns:p14="http://schemas.microsoft.com/office/powerpoint/2010/main" val="2776266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55</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7. PROBLEMAS DE ENTORNO</a:t>
            </a:r>
          </a:p>
        </p:txBody>
      </p:sp>
      <p:sp>
        <p:nvSpPr>
          <p:cNvPr id="12" name="CuadroTexto 11">
            <a:extLst>
              <a:ext uri="{FF2B5EF4-FFF2-40B4-BE49-F238E27FC236}">
                <a16:creationId xmlns:a16="http://schemas.microsoft.com/office/drawing/2014/main" id="{0DEC0A27-7749-4F8F-B872-4C32C387EDB9}"/>
              </a:ext>
            </a:extLst>
          </p:cNvPr>
          <p:cNvSpPr txBox="1"/>
          <p:nvPr/>
        </p:nvSpPr>
        <p:spPr>
          <a:xfrm>
            <a:off x="580644" y="1237119"/>
            <a:ext cx="4064508" cy="5324535"/>
          </a:xfrm>
          <a:prstGeom prst="rect">
            <a:avLst/>
          </a:prstGeom>
          <a:noFill/>
        </p:spPr>
        <p:txBody>
          <a:bodyPr wrap="square">
            <a:spAutoFit/>
          </a:bodyPr>
          <a:lstStyle/>
          <a:p>
            <a:pPr algn="just"/>
            <a:r>
              <a:rPr lang="es-PE" sz="2000" dirty="0"/>
              <a:t>Las principales perturbaciones que inciden sobre el área próxima a las voladuras son las vibraciones y onda aérea. </a:t>
            </a:r>
          </a:p>
          <a:p>
            <a:pPr algn="just"/>
            <a:endParaRPr lang="es-PE" sz="2000" dirty="0"/>
          </a:p>
          <a:p>
            <a:pPr algn="just"/>
            <a:r>
              <a:rPr lang="es-PE" sz="2000" dirty="0"/>
              <a:t>Desde el punto de vista del explosivo, aquellos que presentan una elevada «ET» son los que dan lugar a un mayor nivel de vibraciones. Así, si es factible, será mejor utilizar ANFO que hidrogeles. </a:t>
            </a:r>
          </a:p>
          <a:p>
            <a:pPr algn="just"/>
            <a:endParaRPr lang="es-PE" sz="2000" dirty="0"/>
          </a:p>
          <a:p>
            <a:pPr algn="just"/>
            <a:r>
              <a:rPr lang="es-PE" sz="2000" dirty="0"/>
              <a:t>El seccionado y secuenciado de cargas se puede realizar también con explosivos a granel y encartuchados aplicando diferentes técnicas de iniciación.</a:t>
            </a:r>
          </a:p>
        </p:txBody>
      </p:sp>
      <p:sp>
        <p:nvSpPr>
          <p:cNvPr id="14" name="CuadroTexto 13">
            <a:extLst>
              <a:ext uri="{FF2B5EF4-FFF2-40B4-BE49-F238E27FC236}">
                <a16:creationId xmlns:a16="http://schemas.microsoft.com/office/drawing/2014/main" id="{64E7D1AF-FC6B-4291-AAF4-190621D05138}"/>
              </a:ext>
            </a:extLst>
          </p:cNvPr>
          <p:cNvSpPr txBox="1"/>
          <p:nvPr/>
        </p:nvSpPr>
        <p:spPr>
          <a:xfrm>
            <a:off x="5303520" y="1470915"/>
            <a:ext cx="6455664" cy="3785652"/>
          </a:xfrm>
          <a:prstGeom prst="rect">
            <a:avLst/>
          </a:prstGeom>
          <a:noFill/>
        </p:spPr>
        <p:txBody>
          <a:bodyPr wrap="square">
            <a:spAutoFit/>
          </a:bodyPr>
          <a:lstStyle/>
          <a:p>
            <a:pPr algn="just"/>
            <a:r>
              <a:rPr lang="es-PE" sz="2000" dirty="0"/>
              <a:t>Los humos intervienen como criterio de elección sólo en los trabajos subterráneos y es preciso señalar que más que un problema propio del explosivo suele ser un problema de insuficiencia de ventilación de las labores.</a:t>
            </a:r>
          </a:p>
          <a:p>
            <a:pPr algn="just"/>
            <a:r>
              <a:rPr lang="es-PE" sz="2000" dirty="0"/>
              <a:t>La presencia de fundas de plástico, diámetros de carga inadecuados o iniciaciones ineficientes pueden dar lugar a un elevado volumen de humos. </a:t>
            </a:r>
          </a:p>
          <a:p>
            <a:pPr algn="just"/>
            <a:r>
              <a:rPr lang="es-PE" sz="2000" dirty="0"/>
              <a:t>Los hidrogeles sensibles al detonador dan generalmente gases con buenas características, mientras que con los hidrogeles a granel hay que tomar ciertas precauciones, lo mismo que con el ANFO que produce una elevada concentración de gases nitrosos.</a:t>
            </a:r>
          </a:p>
        </p:txBody>
      </p:sp>
      <p:sp>
        <p:nvSpPr>
          <p:cNvPr id="15" name="CuadroTexto 14">
            <a:extLst>
              <a:ext uri="{FF2B5EF4-FFF2-40B4-BE49-F238E27FC236}">
                <a16:creationId xmlns:a16="http://schemas.microsoft.com/office/drawing/2014/main" id="{C95B850B-290D-4525-B534-0D13A5EE6EFA}"/>
              </a:ext>
            </a:extLst>
          </p:cNvPr>
          <p:cNvSpPr txBox="1"/>
          <p:nvPr/>
        </p:nvSpPr>
        <p:spPr>
          <a:xfrm>
            <a:off x="5353812" y="700909"/>
            <a:ext cx="6099048" cy="461665"/>
          </a:xfrm>
          <a:prstGeom prst="rect">
            <a:avLst/>
          </a:prstGeom>
          <a:noFill/>
        </p:spPr>
        <p:txBody>
          <a:bodyPr wrap="square">
            <a:spAutoFit/>
          </a:bodyPr>
          <a:lstStyle/>
          <a:p>
            <a:r>
              <a:rPr lang="es-PE" sz="2400" b="1" dirty="0">
                <a:solidFill>
                  <a:schemeClr val="accent6">
                    <a:lumMod val="50000"/>
                  </a:schemeClr>
                </a:solidFill>
              </a:rPr>
              <a:t>8. HUMOS</a:t>
            </a:r>
          </a:p>
        </p:txBody>
      </p:sp>
      <p:sp>
        <p:nvSpPr>
          <p:cNvPr id="13" name="CuadroTexto 12">
            <a:extLst>
              <a:ext uri="{FF2B5EF4-FFF2-40B4-BE49-F238E27FC236}">
                <a16:creationId xmlns:a16="http://schemas.microsoft.com/office/drawing/2014/main" id="{C584CE3A-42FF-4072-B338-1ED6D6EFE80B}"/>
              </a:ext>
            </a:extLst>
          </p:cNvPr>
          <p:cNvSpPr txBox="1"/>
          <p:nvPr/>
        </p:nvSpPr>
        <p:spPr>
          <a:xfrm>
            <a:off x="5512308" y="5256567"/>
            <a:ext cx="6099048" cy="646331"/>
          </a:xfrm>
          <a:prstGeom prst="rect">
            <a:avLst/>
          </a:prstGeom>
          <a:noFill/>
        </p:spPr>
        <p:txBody>
          <a:bodyPr wrap="square">
            <a:spAutoFit/>
          </a:bodyPr>
          <a:lstStyle/>
          <a:p>
            <a:r>
              <a:rPr lang="es-PE" b="1" dirty="0">
                <a:solidFill>
                  <a:schemeClr val="accent6">
                    <a:lumMod val="50000"/>
                  </a:schemeClr>
                </a:solidFill>
              </a:rPr>
              <a:t>Los explosivos gelatinosos son generalmente buenos, pero no así las dinamitas con alto contenido en NA. </a:t>
            </a:r>
          </a:p>
        </p:txBody>
      </p:sp>
    </p:spTree>
    <p:extLst>
      <p:ext uri="{BB962C8B-B14F-4D97-AF65-F5344CB8AC3E}">
        <p14:creationId xmlns:p14="http://schemas.microsoft.com/office/powerpoint/2010/main" val="3123504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56</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8.3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SELECCIÓN DE EXPLOSIVOS Y ACCESORIOS </a:t>
            </a:r>
          </a:p>
        </p:txBody>
      </p:sp>
      <p:sp>
        <p:nvSpPr>
          <p:cNvPr id="10" name="CuadroTexto 9">
            <a:extLst>
              <a:ext uri="{FF2B5EF4-FFF2-40B4-BE49-F238E27FC236}">
                <a16:creationId xmlns:a16="http://schemas.microsoft.com/office/drawing/2014/main" id="{E8E5DCD2-30D9-42ED-8886-21CC60C1A693}"/>
              </a:ext>
            </a:extLst>
          </p:cNvPr>
          <p:cNvSpPr txBox="1"/>
          <p:nvPr/>
        </p:nvSpPr>
        <p:spPr>
          <a:xfrm>
            <a:off x="580644" y="775454"/>
            <a:ext cx="6099048" cy="461665"/>
          </a:xfrm>
          <a:prstGeom prst="rect">
            <a:avLst/>
          </a:prstGeom>
          <a:noFill/>
        </p:spPr>
        <p:txBody>
          <a:bodyPr wrap="square">
            <a:spAutoFit/>
          </a:bodyPr>
          <a:lstStyle/>
          <a:p>
            <a:r>
              <a:rPr lang="es-PE" sz="2400" b="1" dirty="0">
                <a:solidFill>
                  <a:schemeClr val="accent6">
                    <a:lumMod val="50000"/>
                  </a:schemeClr>
                </a:solidFill>
              </a:rPr>
              <a:t>9. CONDICIONES DE SEGURIDAD</a:t>
            </a:r>
          </a:p>
        </p:txBody>
      </p:sp>
      <p:sp>
        <p:nvSpPr>
          <p:cNvPr id="15" name="CuadroTexto 14">
            <a:extLst>
              <a:ext uri="{FF2B5EF4-FFF2-40B4-BE49-F238E27FC236}">
                <a16:creationId xmlns:a16="http://schemas.microsoft.com/office/drawing/2014/main" id="{C95B850B-290D-4525-B534-0D13A5EE6EFA}"/>
              </a:ext>
            </a:extLst>
          </p:cNvPr>
          <p:cNvSpPr txBox="1"/>
          <p:nvPr/>
        </p:nvSpPr>
        <p:spPr>
          <a:xfrm>
            <a:off x="5353812" y="700909"/>
            <a:ext cx="6099048" cy="461665"/>
          </a:xfrm>
          <a:prstGeom prst="rect">
            <a:avLst/>
          </a:prstGeom>
          <a:noFill/>
        </p:spPr>
        <p:txBody>
          <a:bodyPr wrap="square">
            <a:spAutoFit/>
          </a:bodyPr>
          <a:lstStyle/>
          <a:p>
            <a:r>
              <a:rPr lang="es-PE" sz="2400" b="1" dirty="0">
                <a:solidFill>
                  <a:schemeClr val="accent6">
                    <a:lumMod val="50000"/>
                  </a:schemeClr>
                </a:solidFill>
              </a:rPr>
              <a:t>10. ATMOSFERAS EXPLOSIVAS</a:t>
            </a:r>
          </a:p>
        </p:txBody>
      </p:sp>
      <p:sp>
        <p:nvSpPr>
          <p:cNvPr id="16" name="CuadroTexto 15">
            <a:extLst>
              <a:ext uri="{FF2B5EF4-FFF2-40B4-BE49-F238E27FC236}">
                <a16:creationId xmlns:a16="http://schemas.microsoft.com/office/drawing/2014/main" id="{F91B4173-A469-4D27-9678-D2C7A598BC01}"/>
              </a:ext>
            </a:extLst>
          </p:cNvPr>
          <p:cNvSpPr txBox="1"/>
          <p:nvPr/>
        </p:nvSpPr>
        <p:spPr>
          <a:xfrm>
            <a:off x="580644" y="1372172"/>
            <a:ext cx="4576572" cy="5078313"/>
          </a:xfrm>
          <a:prstGeom prst="rect">
            <a:avLst/>
          </a:prstGeom>
          <a:noFill/>
        </p:spPr>
        <p:txBody>
          <a:bodyPr wrap="square">
            <a:spAutoFit/>
          </a:bodyPr>
          <a:lstStyle/>
          <a:p>
            <a:pPr algn="just"/>
            <a:r>
              <a:rPr lang="es-PE" dirty="0"/>
              <a:t>Un punto de equilibrio, a veces no fácil de lograr en un explosivo, es el binomio sensibilidad-seguridad. </a:t>
            </a:r>
          </a:p>
          <a:p>
            <a:pPr algn="just"/>
            <a:endParaRPr lang="es-PE" dirty="0"/>
          </a:p>
          <a:p>
            <a:pPr algn="just"/>
            <a:r>
              <a:rPr lang="es-PE" dirty="0"/>
              <a:t>Los explosivos gelatinosos tienen una alta sensibilidad, pero si en la pila de escombro queda por algún motivo (descabezamiento de barrenos, rotura de cordón detonante, etc.), restos de explosivo y es necesario el  empleo de maquinaria pesada: tractores de orugas o excavadoras, puede producirse la detonación con riesgo para el personal de operación. </a:t>
            </a:r>
          </a:p>
          <a:p>
            <a:pPr algn="just"/>
            <a:endParaRPr lang="es-PE" dirty="0"/>
          </a:p>
          <a:p>
            <a:pPr algn="just"/>
            <a:r>
              <a:rPr lang="es-PE" dirty="0"/>
              <a:t>Este problema J se ha resuelto con el empleo de los hidrogeles y emulsiones que son insensibles a los golpes, fricciones y estímulos subsónicos, pero poseen un grado J de sensibilidad adecuada para la iniciación.</a:t>
            </a:r>
          </a:p>
        </p:txBody>
      </p:sp>
      <p:sp>
        <p:nvSpPr>
          <p:cNvPr id="17" name="CuadroTexto 16">
            <a:extLst>
              <a:ext uri="{FF2B5EF4-FFF2-40B4-BE49-F238E27FC236}">
                <a16:creationId xmlns:a16="http://schemas.microsoft.com/office/drawing/2014/main" id="{17DE6EBB-9ECF-4791-9B70-0FFCEB9EDACE}"/>
              </a:ext>
            </a:extLst>
          </p:cNvPr>
          <p:cNvSpPr txBox="1"/>
          <p:nvPr/>
        </p:nvSpPr>
        <p:spPr>
          <a:xfrm>
            <a:off x="5353812" y="1162574"/>
            <a:ext cx="6099048" cy="2585323"/>
          </a:xfrm>
          <a:prstGeom prst="rect">
            <a:avLst/>
          </a:prstGeom>
          <a:noFill/>
        </p:spPr>
        <p:txBody>
          <a:bodyPr wrap="square">
            <a:spAutoFit/>
          </a:bodyPr>
          <a:lstStyle/>
          <a:p>
            <a:pPr algn="just"/>
            <a:r>
              <a:rPr lang="es-PE" dirty="0"/>
              <a:t>Las excavaciones que se realizan con atmósferas  potencialmente inflamables con grisú o polvo, tanto en minas de carbón como en otras explotaciones metálicas e incluso de obra pública, pueden dar lugar a grandes catástrofes si se producen explosiones secundarias. </a:t>
            </a:r>
          </a:p>
          <a:p>
            <a:pPr algn="just"/>
            <a:r>
              <a:rPr lang="es-PE" dirty="0"/>
              <a:t>Por ello, en esos proyectos es preciso efectuar un estudio de la atmósfera y entorno próximo a la voladura para tomar la decisión de utilizar explosivos de seguridad y/o inhibidores en el material de retacado.</a:t>
            </a:r>
          </a:p>
        </p:txBody>
      </p:sp>
      <p:sp>
        <p:nvSpPr>
          <p:cNvPr id="18" name="CuadroTexto 17">
            <a:extLst>
              <a:ext uri="{FF2B5EF4-FFF2-40B4-BE49-F238E27FC236}">
                <a16:creationId xmlns:a16="http://schemas.microsoft.com/office/drawing/2014/main" id="{917823D4-D6D4-4919-8129-F03581840F91}"/>
              </a:ext>
            </a:extLst>
          </p:cNvPr>
          <p:cNvSpPr txBox="1"/>
          <p:nvPr/>
        </p:nvSpPr>
        <p:spPr>
          <a:xfrm>
            <a:off x="5532120" y="3747076"/>
            <a:ext cx="6099048" cy="461665"/>
          </a:xfrm>
          <a:prstGeom prst="rect">
            <a:avLst/>
          </a:prstGeom>
          <a:noFill/>
        </p:spPr>
        <p:txBody>
          <a:bodyPr wrap="square">
            <a:spAutoFit/>
          </a:bodyPr>
          <a:lstStyle/>
          <a:p>
            <a:r>
              <a:rPr lang="es-PE" sz="2400" b="1" dirty="0">
                <a:solidFill>
                  <a:schemeClr val="accent6">
                    <a:lumMod val="50000"/>
                  </a:schemeClr>
                </a:solidFill>
              </a:rPr>
              <a:t>11. PROBLEMAS SUMINISTRO</a:t>
            </a:r>
          </a:p>
        </p:txBody>
      </p:sp>
      <p:sp>
        <p:nvSpPr>
          <p:cNvPr id="19" name="CuadroTexto 18">
            <a:extLst>
              <a:ext uri="{FF2B5EF4-FFF2-40B4-BE49-F238E27FC236}">
                <a16:creationId xmlns:a16="http://schemas.microsoft.com/office/drawing/2014/main" id="{CAECDF68-7918-4F79-AD88-2B50C92A00E5}"/>
              </a:ext>
            </a:extLst>
          </p:cNvPr>
          <p:cNvSpPr txBox="1"/>
          <p:nvPr/>
        </p:nvSpPr>
        <p:spPr>
          <a:xfrm>
            <a:off x="5532120" y="4208741"/>
            <a:ext cx="6099048" cy="2031325"/>
          </a:xfrm>
          <a:prstGeom prst="rect">
            <a:avLst/>
          </a:prstGeom>
          <a:noFill/>
        </p:spPr>
        <p:txBody>
          <a:bodyPr wrap="square">
            <a:spAutoFit/>
          </a:bodyPr>
          <a:lstStyle/>
          <a:p>
            <a:pPr algn="just"/>
            <a:r>
              <a:rPr lang="es-PE" dirty="0"/>
              <a:t>Por último, hay que tener en cuenta las posibilidades reales de suministro en función de la localización de los trabajos y puntos de abastecimiento de los explosivos y accesorios. </a:t>
            </a:r>
          </a:p>
          <a:p>
            <a:pPr algn="just"/>
            <a:endParaRPr lang="es-PE" dirty="0"/>
          </a:p>
          <a:p>
            <a:pPr algn="just"/>
            <a:r>
              <a:rPr lang="es-PE" dirty="0"/>
              <a:t>Asimismo, si se dispone de polvorines propios será necesario considerar los tiempos de almacenamiento y las variaciones de las características explosivas de algunos de los productos.</a:t>
            </a:r>
          </a:p>
        </p:txBody>
      </p:sp>
    </p:spTree>
    <p:extLst>
      <p:ext uri="{BB962C8B-B14F-4D97-AF65-F5344CB8AC3E}">
        <p14:creationId xmlns:p14="http://schemas.microsoft.com/office/powerpoint/2010/main" val="1039457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57</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pic>
        <p:nvPicPr>
          <p:cNvPr id="8" name="Imagen 7">
            <a:extLst>
              <a:ext uri="{FF2B5EF4-FFF2-40B4-BE49-F238E27FC236}">
                <a16:creationId xmlns:a16="http://schemas.microsoft.com/office/drawing/2014/main" id="{14624A25-371D-43B2-8BE6-BC0E20A6AD4D}"/>
              </a:ext>
            </a:extLst>
          </p:cNvPr>
          <p:cNvPicPr>
            <a:picLocks noChangeAspect="1"/>
          </p:cNvPicPr>
          <p:nvPr/>
        </p:nvPicPr>
        <p:blipFill>
          <a:blip r:embed="rId2"/>
          <a:stretch>
            <a:fillRect/>
          </a:stretch>
        </p:blipFill>
        <p:spPr>
          <a:xfrm>
            <a:off x="222408" y="1575647"/>
            <a:ext cx="5528798" cy="3877216"/>
          </a:xfrm>
          <a:prstGeom prst="rect">
            <a:avLst/>
          </a:prstGeom>
        </p:spPr>
      </p:pic>
      <p:pic>
        <p:nvPicPr>
          <p:cNvPr id="14" name="Imagen 13">
            <a:extLst>
              <a:ext uri="{FF2B5EF4-FFF2-40B4-BE49-F238E27FC236}">
                <a16:creationId xmlns:a16="http://schemas.microsoft.com/office/drawing/2014/main" id="{53436F9D-00BE-48D7-80B6-E376D072F544}"/>
              </a:ext>
            </a:extLst>
          </p:cNvPr>
          <p:cNvPicPr>
            <a:picLocks noChangeAspect="1"/>
          </p:cNvPicPr>
          <p:nvPr/>
        </p:nvPicPr>
        <p:blipFill rotWithShape="1">
          <a:blip r:embed="rId3"/>
          <a:srcRect t="14670" r="53226"/>
          <a:stretch/>
        </p:blipFill>
        <p:spPr>
          <a:xfrm>
            <a:off x="4956439" y="3072142"/>
            <a:ext cx="3273552" cy="2536182"/>
          </a:xfrm>
          <a:prstGeom prst="rect">
            <a:avLst/>
          </a:prstGeom>
        </p:spPr>
      </p:pic>
      <p:pic>
        <p:nvPicPr>
          <p:cNvPr id="21" name="Imagen 20">
            <a:extLst>
              <a:ext uri="{FF2B5EF4-FFF2-40B4-BE49-F238E27FC236}">
                <a16:creationId xmlns:a16="http://schemas.microsoft.com/office/drawing/2014/main" id="{2882DC5D-2538-408D-A73F-3D5EADE68155}"/>
              </a:ext>
            </a:extLst>
          </p:cNvPr>
          <p:cNvPicPr>
            <a:picLocks noChangeAspect="1"/>
          </p:cNvPicPr>
          <p:nvPr/>
        </p:nvPicPr>
        <p:blipFill rotWithShape="1">
          <a:blip r:embed="rId3"/>
          <a:srcRect l="51213" t="8957"/>
          <a:stretch/>
        </p:blipFill>
        <p:spPr>
          <a:xfrm>
            <a:off x="8080443" y="2979774"/>
            <a:ext cx="3443849" cy="2536182"/>
          </a:xfrm>
          <a:prstGeom prst="rect">
            <a:avLst/>
          </a:prstGeom>
        </p:spPr>
      </p:pic>
      <p:sp>
        <p:nvSpPr>
          <p:cNvPr id="22" name="CuadroTexto 21">
            <a:extLst>
              <a:ext uri="{FF2B5EF4-FFF2-40B4-BE49-F238E27FC236}">
                <a16:creationId xmlns:a16="http://schemas.microsoft.com/office/drawing/2014/main" id="{E23085BB-3FF2-4E3A-82C8-61F30C664663}"/>
              </a:ext>
            </a:extLst>
          </p:cNvPr>
          <p:cNvSpPr txBox="1"/>
          <p:nvPr/>
        </p:nvSpPr>
        <p:spPr>
          <a:xfrm>
            <a:off x="138134" y="690684"/>
            <a:ext cx="9463066" cy="430887"/>
          </a:xfrm>
          <a:prstGeom prst="rect">
            <a:avLst/>
          </a:prstGeom>
          <a:noFill/>
        </p:spPr>
        <p:txBody>
          <a:bodyPr wrap="square">
            <a:spAutoFit/>
          </a:bodyPr>
          <a:lstStyle/>
          <a:p>
            <a:pPr marL="628650" indent="-452438">
              <a:spcAft>
                <a:spcPts val="600"/>
              </a:spcAft>
              <a:buNone/>
              <a:tabLst>
                <a:tab pos="457200" algn="l"/>
              </a:tabLst>
            </a:pPr>
            <a:r>
              <a:rPr lang="es-PE" sz="22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1.FACTORES DE RIESGO EN EL MANIPULEO DE EXPLOSIVOS </a:t>
            </a:r>
          </a:p>
        </p:txBody>
      </p:sp>
    </p:spTree>
    <p:extLst>
      <p:ext uri="{BB962C8B-B14F-4D97-AF65-F5344CB8AC3E}">
        <p14:creationId xmlns:p14="http://schemas.microsoft.com/office/powerpoint/2010/main" val="807192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58</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pic>
        <p:nvPicPr>
          <p:cNvPr id="3" name="Imagen 2">
            <a:extLst>
              <a:ext uri="{FF2B5EF4-FFF2-40B4-BE49-F238E27FC236}">
                <a16:creationId xmlns:a16="http://schemas.microsoft.com/office/drawing/2014/main" id="{B0DE7654-5456-4663-819C-FF8D9B2874E3}"/>
              </a:ext>
            </a:extLst>
          </p:cNvPr>
          <p:cNvPicPr>
            <a:picLocks noChangeAspect="1"/>
          </p:cNvPicPr>
          <p:nvPr/>
        </p:nvPicPr>
        <p:blipFill>
          <a:blip r:embed="rId2"/>
          <a:stretch>
            <a:fillRect/>
          </a:stretch>
        </p:blipFill>
        <p:spPr>
          <a:xfrm>
            <a:off x="1721009" y="862281"/>
            <a:ext cx="7640116" cy="2619741"/>
          </a:xfrm>
          <a:prstGeom prst="rect">
            <a:avLst/>
          </a:prstGeom>
        </p:spPr>
      </p:pic>
      <p:pic>
        <p:nvPicPr>
          <p:cNvPr id="10" name="Imagen 9">
            <a:extLst>
              <a:ext uri="{FF2B5EF4-FFF2-40B4-BE49-F238E27FC236}">
                <a16:creationId xmlns:a16="http://schemas.microsoft.com/office/drawing/2014/main" id="{1DFB95D9-A759-47B5-81EC-ED44AD76DCB2}"/>
              </a:ext>
            </a:extLst>
          </p:cNvPr>
          <p:cNvPicPr>
            <a:picLocks noChangeAspect="1"/>
          </p:cNvPicPr>
          <p:nvPr/>
        </p:nvPicPr>
        <p:blipFill>
          <a:blip r:embed="rId3"/>
          <a:stretch>
            <a:fillRect/>
          </a:stretch>
        </p:blipFill>
        <p:spPr>
          <a:xfrm>
            <a:off x="1806746" y="3778447"/>
            <a:ext cx="7554379" cy="2676899"/>
          </a:xfrm>
          <a:prstGeom prst="rect">
            <a:avLst/>
          </a:prstGeom>
        </p:spPr>
      </p:pic>
    </p:spTree>
    <p:extLst>
      <p:ext uri="{BB962C8B-B14F-4D97-AF65-F5344CB8AC3E}">
        <p14:creationId xmlns:p14="http://schemas.microsoft.com/office/powerpoint/2010/main" val="2052567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59</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pic>
        <p:nvPicPr>
          <p:cNvPr id="4" name="Imagen 3">
            <a:extLst>
              <a:ext uri="{FF2B5EF4-FFF2-40B4-BE49-F238E27FC236}">
                <a16:creationId xmlns:a16="http://schemas.microsoft.com/office/drawing/2014/main" id="{4BFC49C8-BC94-47F1-9652-E9D41B1CE591}"/>
              </a:ext>
            </a:extLst>
          </p:cNvPr>
          <p:cNvPicPr>
            <a:picLocks noChangeAspect="1"/>
          </p:cNvPicPr>
          <p:nvPr/>
        </p:nvPicPr>
        <p:blipFill>
          <a:blip r:embed="rId2"/>
          <a:stretch>
            <a:fillRect/>
          </a:stretch>
        </p:blipFill>
        <p:spPr>
          <a:xfrm>
            <a:off x="1806571" y="723522"/>
            <a:ext cx="7335274" cy="2705478"/>
          </a:xfrm>
          <a:prstGeom prst="rect">
            <a:avLst/>
          </a:prstGeom>
        </p:spPr>
      </p:pic>
      <p:sp>
        <p:nvSpPr>
          <p:cNvPr id="12" name="CuadroTexto 11">
            <a:extLst>
              <a:ext uri="{FF2B5EF4-FFF2-40B4-BE49-F238E27FC236}">
                <a16:creationId xmlns:a16="http://schemas.microsoft.com/office/drawing/2014/main" id="{655E70EC-891D-436C-B61C-FF6AA8B770F5}"/>
              </a:ext>
            </a:extLst>
          </p:cNvPr>
          <p:cNvSpPr txBox="1"/>
          <p:nvPr/>
        </p:nvSpPr>
        <p:spPr>
          <a:xfrm>
            <a:off x="2607564" y="3303687"/>
            <a:ext cx="6099048" cy="369332"/>
          </a:xfrm>
          <a:prstGeom prst="rect">
            <a:avLst/>
          </a:prstGeom>
          <a:noFill/>
        </p:spPr>
        <p:txBody>
          <a:bodyPr wrap="square">
            <a:spAutoFit/>
          </a:bodyPr>
          <a:lstStyle/>
          <a:p>
            <a:r>
              <a:rPr lang="es-PE" dirty="0"/>
              <a:t>RANGO DE SENSIBILIDAD </a:t>
            </a:r>
          </a:p>
        </p:txBody>
      </p:sp>
      <p:pic>
        <p:nvPicPr>
          <p:cNvPr id="13" name="Imagen 12">
            <a:extLst>
              <a:ext uri="{FF2B5EF4-FFF2-40B4-BE49-F238E27FC236}">
                <a16:creationId xmlns:a16="http://schemas.microsoft.com/office/drawing/2014/main" id="{5535883F-0ACF-4C23-9833-349096337193}"/>
              </a:ext>
            </a:extLst>
          </p:cNvPr>
          <p:cNvPicPr>
            <a:picLocks noChangeAspect="1"/>
          </p:cNvPicPr>
          <p:nvPr/>
        </p:nvPicPr>
        <p:blipFill>
          <a:blip r:embed="rId3"/>
          <a:stretch>
            <a:fillRect/>
          </a:stretch>
        </p:blipFill>
        <p:spPr>
          <a:xfrm>
            <a:off x="1851320" y="3620163"/>
            <a:ext cx="7290526" cy="2705478"/>
          </a:xfrm>
          <a:prstGeom prst="rect">
            <a:avLst/>
          </a:prstGeom>
        </p:spPr>
      </p:pic>
    </p:spTree>
    <p:extLst>
      <p:ext uri="{BB962C8B-B14F-4D97-AF65-F5344CB8AC3E}">
        <p14:creationId xmlns:p14="http://schemas.microsoft.com/office/powerpoint/2010/main" val="253657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CEABF070-7214-4984-A55F-A2539145A7FD}"/>
              </a:ext>
            </a:extLst>
          </p:cNvPr>
          <p:cNvSpPr txBox="1"/>
          <p:nvPr/>
        </p:nvSpPr>
        <p:spPr>
          <a:xfrm>
            <a:off x="339302" y="475626"/>
            <a:ext cx="9064674"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8.1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TÉCNICAS AVANZADAS DE PERFORACIÓN SUBTERRANEA</a:t>
            </a:r>
          </a:p>
        </p:txBody>
      </p:sp>
      <p:sp>
        <p:nvSpPr>
          <p:cNvPr id="17" name="CuadroTexto 16">
            <a:extLst>
              <a:ext uri="{FF2B5EF4-FFF2-40B4-BE49-F238E27FC236}">
                <a16:creationId xmlns:a16="http://schemas.microsoft.com/office/drawing/2014/main" id="{8BF14581-EB61-437D-9744-04B591EB3006}"/>
              </a:ext>
            </a:extLst>
          </p:cNvPr>
          <p:cNvSpPr txBox="1"/>
          <p:nvPr/>
        </p:nvSpPr>
        <p:spPr>
          <a:xfrm>
            <a:off x="624795" y="1196645"/>
            <a:ext cx="10708243" cy="2708947"/>
          </a:xfrm>
          <a:prstGeom prst="rect">
            <a:avLst/>
          </a:prstGeom>
          <a:noFill/>
        </p:spPr>
        <p:txBody>
          <a:bodyPr wrap="square">
            <a:spAutoFit/>
          </a:bodyPr>
          <a:lstStyle/>
          <a:p>
            <a:pPr algn="just">
              <a:lnSpc>
                <a:spcPct val="150000"/>
              </a:lnSpc>
              <a:spcAft>
                <a:spcPts val="600"/>
              </a:spcAft>
            </a:pPr>
            <a:r>
              <a:rPr lang="es-ES" sz="1600" dirty="0">
                <a:effectLst/>
                <a:latin typeface="Arial" panose="020B0604020202020204" pitchFamily="34" charset="0"/>
                <a:ea typeface="Times New Roman" panose="02020603050405020304" pitchFamily="18" charset="0"/>
                <a:cs typeface="Arial" panose="020B0604020202020204" pitchFamily="34" charset="0"/>
              </a:rPr>
              <a:t>Para conseguir una voladura eficiente la perforadora es tan importante como la selección del explosivo, por lo que  éste trabajo debe efectuarse  con buen criterio y cuidado, lamentablemente  la supervisión de la correcta operación de perforación aun no es controlada  adecuadamente en muchas  minas, lo que permite que ocurran deficiencias  en la calidad de trabajo como son los taladro desviados, mas espaciados, de longitud irregular </a:t>
            </a:r>
            <a:r>
              <a:rPr lang="es-ES" sz="1600" dirty="0" err="1">
                <a:effectLst/>
                <a:latin typeface="Arial" panose="020B0604020202020204" pitchFamily="34" charset="0"/>
                <a:ea typeface="Times New Roman" panose="02020603050405020304" pitchFamily="18" charset="0"/>
                <a:cs typeface="Arial" panose="020B0604020202020204" pitchFamily="34" charset="0"/>
              </a:rPr>
              <a:t>etc</a:t>
            </a:r>
            <a:r>
              <a:rPr lang="es-ES" sz="1600" dirty="0">
                <a:effectLst/>
                <a:latin typeface="Arial" panose="020B0604020202020204" pitchFamily="34" charset="0"/>
                <a:ea typeface="Times New Roman" panose="02020603050405020304" pitchFamily="18" charset="0"/>
                <a:cs typeface="Arial" panose="020B0604020202020204" pitchFamily="34" charset="0"/>
              </a:rPr>
              <a:t>, que determinan pérdidas de eficiencia de la energía explosiva disponible.</a:t>
            </a:r>
            <a:endParaRPr lang="es-PE" sz="72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spcAft>
                <a:spcPts val="600"/>
              </a:spcAft>
            </a:pPr>
            <a:r>
              <a:rPr lang="es-ES" sz="1600" dirty="0">
                <a:effectLst/>
                <a:latin typeface="Arial" panose="020B0604020202020204" pitchFamily="34" charset="0"/>
                <a:ea typeface="Times New Roman" panose="02020603050405020304" pitchFamily="18" charset="0"/>
                <a:cs typeface="Arial" panose="020B0604020202020204" pitchFamily="34" charset="0"/>
              </a:rPr>
              <a:t>Normalmente  la calidad de los taladros a ser perforados  esta determinada por cuatro condiciones, Diámetro, longitud, rectitud y estabilidad.</a:t>
            </a:r>
            <a:endParaRPr lang="es-PE" sz="7200" dirty="0">
              <a:latin typeface="Arial" panose="020B0604020202020204" pitchFamily="34" charset="0"/>
              <a:ea typeface="Times New Roman" panose="02020603050405020304" pitchFamily="18" charset="0"/>
              <a:cs typeface="Arial" panose="020B0604020202020204" pitchFamily="34" charset="0"/>
            </a:endParaRPr>
          </a:p>
        </p:txBody>
      </p:sp>
      <p:sp>
        <p:nvSpPr>
          <p:cNvPr id="18" name="CuadroTexto 17">
            <a:extLst>
              <a:ext uri="{FF2B5EF4-FFF2-40B4-BE49-F238E27FC236}">
                <a16:creationId xmlns:a16="http://schemas.microsoft.com/office/drawing/2014/main" id="{175E8B9D-D460-4365-B470-7B5CB70F380A}"/>
              </a:ext>
            </a:extLst>
          </p:cNvPr>
          <p:cNvSpPr txBox="1"/>
          <p:nvPr/>
        </p:nvSpPr>
        <p:spPr>
          <a:xfrm>
            <a:off x="706854" y="906513"/>
            <a:ext cx="7457043" cy="400110"/>
          </a:xfrm>
          <a:prstGeom prst="rect">
            <a:avLst/>
          </a:prstGeom>
          <a:noFill/>
        </p:spPr>
        <p:txBody>
          <a:bodyPr wrap="square">
            <a:spAutoFit/>
          </a:bodyPr>
          <a:lstStyle/>
          <a:p>
            <a:r>
              <a:rPr lang="es-ES" sz="2000" b="1" dirty="0">
                <a:solidFill>
                  <a:schemeClr val="accent6">
                    <a:lumMod val="75000"/>
                  </a:schemeClr>
                </a:solidFill>
                <a:latin typeface="Arial" panose="020B0604020202020204" pitchFamily="34" charset="0"/>
                <a:cs typeface="Arial" panose="020B0604020202020204" pitchFamily="34" charset="0"/>
              </a:rPr>
              <a:t>1. CONDICIONES DE PERFORACIÓN.</a:t>
            </a:r>
            <a:endParaRPr lang="es-PE" sz="2000" b="1" dirty="0">
              <a:solidFill>
                <a:schemeClr val="accent6">
                  <a:lumMod val="75000"/>
                </a:schemeClr>
              </a:solidFill>
              <a:latin typeface="Arial" panose="020B0604020202020204" pitchFamily="34" charset="0"/>
              <a:cs typeface="Arial" panose="020B0604020202020204" pitchFamily="34" charset="0"/>
            </a:endParaRPr>
          </a:p>
        </p:txBody>
      </p:sp>
      <p:sp>
        <p:nvSpPr>
          <p:cNvPr id="19" name="Marcador de fecha 5">
            <a:extLst>
              <a:ext uri="{FF2B5EF4-FFF2-40B4-BE49-F238E27FC236}">
                <a16:creationId xmlns:a16="http://schemas.microsoft.com/office/drawing/2014/main" id="{45E1D0C8-CA4E-413F-B191-F2D441A083A2}"/>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20" name="Marcador de número de diapositiva 3">
            <a:extLst>
              <a:ext uri="{FF2B5EF4-FFF2-40B4-BE49-F238E27FC236}">
                <a16:creationId xmlns:a16="http://schemas.microsoft.com/office/drawing/2014/main" id="{FEE3C920-260D-4A3F-B4D3-6123AD4DF765}"/>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a:t>
            </a:fld>
            <a:endParaRPr lang="es-PE"/>
          </a:p>
        </p:txBody>
      </p:sp>
      <p:sp>
        <p:nvSpPr>
          <p:cNvPr id="8" name="CuadroTexto 7">
            <a:extLst>
              <a:ext uri="{FF2B5EF4-FFF2-40B4-BE49-F238E27FC236}">
                <a16:creationId xmlns:a16="http://schemas.microsoft.com/office/drawing/2014/main" id="{B794FEAA-1816-40B7-8870-713AECBF9D26}"/>
              </a:ext>
            </a:extLst>
          </p:cNvPr>
          <p:cNvSpPr txBox="1"/>
          <p:nvPr/>
        </p:nvSpPr>
        <p:spPr>
          <a:xfrm>
            <a:off x="624795" y="3783093"/>
            <a:ext cx="3845605" cy="2612190"/>
          </a:xfrm>
          <a:prstGeom prst="rect">
            <a:avLst/>
          </a:prstGeom>
          <a:noFill/>
        </p:spPr>
        <p:txBody>
          <a:bodyPr wrap="square">
            <a:spAutoFit/>
          </a:bodyPr>
          <a:lstStyle/>
          <a:p>
            <a:pPr algn="just">
              <a:lnSpc>
                <a:spcPct val="150000"/>
              </a:lnSpc>
              <a:spcAft>
                <a:spcPts val="600"/>
              </a:spcAft>
            </a:pPr>
            <a:r>
              <a:rPr lang="es-ES" b="1" dirty="0">
                <a:solidFill>
                  <a:schemeClr val="accent6">
                    <a:lumMod val="75000"/>
                  </a:schemeClr>
                </a:solidFill>
                <a:latin typeface="Arial" panose="020B0604020202020204" pitchFamily="34" charset="0"/>
                <a:ea typeface="Times New Roman" panose="02020603050405020304" pitchFamily="18" charset="0"/>
                <a:cs typeface="Times New Roman" panose="02020603050405020304" pitchFamily="18" charset="0"/>
              </a:rPr>
              <a:t>a). </a:t>
            </a:r>
            <a:r>
              <a:rPr lang="es-ES" sz="18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Diámetro.- </a:t>
            </a:r>
            <a:endParaRPr lang="es-PE" sz="18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spcAft>
                <a:spcPts val="6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Depende  del tipo de aplicación en que  el taladro será utilizado .Como regla general el de “menor  diámetro factible”  será mas adecuado y económico de realizar.</a:t>
            </a:r>
            <a:endParaRPr lang="es-PE" sz="1800" dirty="0">
              <a:effectLst/>
              <a:latin typeface="Times New Roman" panose="02020603050405020304" pitchFamily="18" charset="0"/>
              <a:ea typeface="Times New Roman" panose="02020603050405020304" pitchFamily="18" charset="0"/>
            </a:endParaRPr>
          </a:p>
        </p:txBody>
      </p:sp>
      <p:sp>
        <p:nvSpPr>
          <p:cNvPr id="10" name="CuadroTexto 9">
            <a:extLst>
              <a:ext uri="{FF2B5EF4-FFF2-40B4-BE49-F238E27FC236}">
                <a16:creationId xmlns:a16="http://schemas.microsoft.com/office/drawing/2014/main" id="{A60E87E4-ABC0-4665-AA0F-13166E89242B}"/>
              </a:ext>
            </a:extLst>
          </p:cNvPr>
          <p:cNvSpPr txBox="1"/>
          <p:nvPr/>
        </p:nvSpPr>
        <p:spPr>
          <a:xfrm>
            <a:off x="6574429" y="3884643"/>
            <a:ext cx="4758609" cy="2196692"/>
          </a:xfrm>
          <a:prstGeom prst="rect">
            <a:avLst/>
          </a:prstGeom>
          <a:noFill/>
        </p:spPr>
        <p:txBody>
          <a:bodyPr wrap="square">
            <a:spAutoFit/>
          </a:bodyPr>
          <a:lstStyle/>
          <a:p>
            <a:pPr algn="just">
              <a:lnSpc>
                <a:spcPct val="150000"/>
              </a:lnSpc>
              <a:spcAft>
                <a:spcPts val="600"/>
              </a:spcAft>
            </a:pPr>
            <a:r>
              <a:rPr lang="es-ES" sz="1800"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b). </a:t>
            </a:r>
            <a:r>
              <a:rPr lang="es-ES" sz="18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Longitud.- </a:t>
            </a:r>
            <a:endParaRPr lang="es-PE" sz="18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spcAft>
                <a:spcPts val="600"/>
              </a:spcAft>
            </a:pPr>
            <a:r>
              <a:rPr lang="es-ES" sz="1800" dirty="0">
                <a:effectLst/>
                <a:latin typeface="Arial" panose="020B0604020202020204" pitchFamily="34" charset="0"/>
                <a:ea typeface="Times New Roman" panose="02020603050405020304" pitchFamily="18" charset="0"/>
                <a:cs typeface="Times New Roman" panose="02020603050405020304" pitchFamily="18" charset="0"/>
              </a:rPr>
              <a:t>Influye mucho en la selección de la capacidad del equipo perforador y naturalmente en el avance  del disparo (profundidad del taladro).</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64967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60</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0" name="CuadroTexto 9">
            <a:extLst>
              <a:ext uri="{FF2B5EF4-FFF2-40B4-BE49-F238E27FC236}">
                <a16:creationId xmlns:a16="http://schemas.microsoft.com/office/drawing/2014/main" id="{B1FFA472-8FCF-48C4-AAA2-BE8E12692152}"/>
              </a:ext>
            </a:extLst>
          </p:cNvPr>
          <p:cNvSpPr txBox="1"/>
          <p:nvPr/>
        </p:nvSpPr>
        <p:spPr>
          <a:xfrm>
            <a:off x="339302" y="565856"/>
            <a:ext cx="9463066" cy="430887"/>
          </a:xfrm>
          <a:prstGeom prst="rect">
            <a:avLst/>
          </a:prstGeom>
          <a:noFill/>
        </p:spPr>
        <p:txBody>
          <a:bodyPr wrap="square">
            <a:spAutoFit/>
          </a:bodyPr>
          <a:lstStyle/>
          <a:p>
            <a:pPr marL="628650" indent="-452438">
              <a:spcAft>
                <a:spcPts val="600"/>
              </a:spcAft>
              <a:buNone/>
              <a:tabLst>
                <a:tab pos="457200" algn="l"/>
              </a:tabLst>
            </a:pPr>
            <a:r>
              <a:rPr lang="es-PE" sz="22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2. ACCIDENTES CON EXPLOSIVOS</a:t>
            </a:r>
          </a:p>
        </p:txBody>
      </p:sp>
      <p:pic>
        <p:nvPicPr>
          <p:cNvPr id="3" name="Imagen 2">
            <a:extLst>
              <a:ext uri="{FF2B5EF4-FFF2-40B4-BE49-F238E27FC236}">
                <a16:creationId xmlns:a16="http://schemas.microsoft.com/office/drawing/2014/main" id="{80E3187B-38B7-4D60-9AD8-6C609118506C}"/>
              </a:ext>
            </a:extLst>
          </p:cNvPr>
          <p:cNvPicPr>
            <a:picLocks noChangeAspect="1"/>
          </p:cNvPicPr>
          <p:nvPr/>
        </p:nvPicPr>
        <p:blipFill>
          <a:blip r:embed="rId2"/>
          <a:stretch>
            <a:fillRect/>
          </a:stretch>
        </p:blipFill>
        <p:spPr>
          <a:xfrm>
            <a:off x="689888" y="996743"/>
            <a:ext cx="4686784" cy="2588759"/>
          </a:xfrm>
          <a:prstGeom prst="rect">
            <a:avLst/>
          </a:prstGeom>
        </p:spPr>
      </p:pic>
      <p:pic>
        <p:nvPicPr>
          <p:cNvPr id="8" name="Imagen 7">
            <a:extLst>
              <a:ext uri="{FF2B5EF4-FFF2-40B4-BE49-F238E27FC236}">
                <a16:creationId xmlns:a16="http://schemas.microsoft.com/office/drawing/2014/main" id="{183E898F-E3CE-4422-AA8A-C107C3CD4787}"/>
              </a:ext>
            </a:extLst>
          </p:cNvPr>
          <p:cNvPicPr>
            <a:picLocks noChangeAspect="1"/>
          </p:cNvPicPr>
          <p:nvPr/>
        </p:nvPicPr>
        <p:blipFill>
          <a:blip r:embed="rId3"/>
          <a:stretch>
            <a:fillRect/>
          </a:stretch>
        </p:blipFill>
        <p:spPr>
          <a:xfrm>
            <a:off x="689888" y="3585502"/>
            <a:ext cx="4686784" cy="2614324"/>
          </a:xfrm>
          <a:prstGeom prst="rect">
            <a:avLst/>
          </a:prstGeom>
        </p:spPr>
      </p:pic>
      <p:pic>
        <p:nvPicPr>
          <p:cNvPr id="15" name="Imagen 14">
            <a:extLst>
              <a:ext uri="{FF2B5EF4-FFF2-40B4-BE49-F238E27FC236}">
                <a16:creationId xmlns:a16="http://schemas.microsoft.com/office/drawing/2014/main" id="{0C23C3AC-FDE2-4448-989A-EC5A4EC7F3D5}"/>
              </a:ext>
            </a:extLst>
          </p:cNvPr>
          <p:cNvPicPr>
            <a:picLocks noChangeAspect="1"/>
          </p:cNvPicPr>
          <p:nvPr/>
        </p:nvPicPr>
        <p:blipFill>
          <a:blip r:embed="rId4"/>
          <a:stretch>
            <a:fillRect/>
          </a:stretch>
        </p:blipFill>
        <p:spPr>
          <a:xfrm>
            <a:off x="5727259" y="1013977"/>
            <a:ext cx="5510718" cy="2614324"/>
          </a:xfrm>
          <a:prstGeom prst="rect">
            <a:avLst/>
          </a:prstGeom>
        </p:spPr>
      </p:pic>
      <p:pic>
        <p:nvPicPr>
          <p:cNvPr id="17" name="Imagen 16">
            <a:extLst>
              <a:ext uri="{FF2B5EF4-FFF2-40B4-BE49-F238E27FC236}">
                <a16:creationId xmlns:a16="http://schemas.microsoft.com/office/drawing/2014/main" id="{F48F50E3-56F5-43BE-94D4-A4B249F3CEB1}"/>
              </a:ext>
            </a:extLst>
          </p:cNvPr>
          <p:cNvPicPr>
            <a:picLocks noChangeAspect="1"/>
          </p:cNvPicPr>
          <p:nvPr/>
        </p:nvPicPr>
        <p:blipFill>
          <a:blip r:embed="rId5"/>
          <a:stretch>
            <a:fillRect/>
          </a:stretch>
        </p:blipFill>
        <p:spPr>
          <a:xfrm>
            <a:off x="5727259" y="3747173"/>
            <a:ext cx="5547293" cy="2614325"/>
          </a:xfrm>
          <a:prstGeom prst="rect">
            <a:avLst/>
          </a:prstGeom>
        </p:spPr>
      </p:pic>
    </p:spTree>
    <p:extLst>
      <p:ext uri="{BB962C8B-B14F-4D97-AF65-F5344CB8AC3E}">
        <p14:creationId xmlns:p14="http://schemas.microsoft.com/office/powerpoint/2010/main" val="3176287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61</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0" name="CuadroTexto 9">
            <a:extLst>
              <a:ext uri="{FF2B5EF4-FFF2-40B4-BE49-F238E27FC236}">
                <a16:creationId xmlns:a16="http://schemas.microsoft.com/office/drawing/2014/main" id="{B1FFA472-8FCF-48C4-AAA2-BE8E12692152}"/>
              </a:ext>
            </a:extLst>
          </p:cNvPr>
          <p:cNvSpPr txBox="1"/>
          <p:nvPr/>
        </p:nvSpPr>
        <p:spPr>
          <a:xfrm>
            <a:off x="339302" y="565856"/>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3. SEGURIDAD EN CARGUIO DE TALADROS</a:t>
            </a:r>
          </a:p>
        </p:txBody>
      </p:sp>
      <p:pic>
        <p:nvPicPr>
          <p:cNvPr id="4" name="Imagen 3">
            <a:extLst>
              <a:ext uri="{FF2B5EF4-FFF2-40B4-BE49-F238E27FC236}">
                <a16:creationId xmlns:a16="http://schemas.microsoft.com/office/drawing/2014/main" id="{505596D5-8BB9-4A2D-9944-14A260EC9CBA}"/>
              </a:ext>
            </a:extLst>
          </p:cNvPr>
          <p:cNvPicPr>
            <a:picLocks noChangeAspect="1"/>
          </p:cNvPicPr>
          <p:nvPr/>
        </p:nvPicPr>
        <p:blipFill>
          <a:blip r:embed="rId2"/>
          <a:stretch>
            <a:fillRect/>
          </a:stretch>
        </p:blipFill>
        <p:spPr>
          <a:xfrm>
            <a:off x="543584" y="996744"/>
            <a:ext cx="6076672" cy="2427862"/>
          </a:xfrm>
          <a:prstGeom prst="rect">
            <a:avLst/>
          </a:prstGeom>
        </p:spPr>
      </p:pic>
      <p:pic>
        <p:nvPicPr>
          <p:cNvPr id="21" name="Imagen 20">
            <a:extLst>
              <a:ext uri="{FF2B5EF4-FFF2-40B4-BE49-F238E27FC236}">
                <a16:creationId xmlns:a16="http://schemas.microsoft.com/office/drawing/2014/main" id="{CB13CBD6-E491-4F5C-BE63-89B33BB3A284}"/>
              </a:ext>
            </a:extLst>
          </p:cNvPr>
          <p:cNvPicPr>
            <a:picLocks noChangeAspect="1"/>
          </p:cNvPicPr>
          <p:nvPr/>
        </p:nvPicPr>
        <p:blipFill>
          <a:blip r:embed="rId3"/>
          <a:stretch>
            <a:fillRect/>
          </a:stretch>
        </p:blipFill>
        <p:spPr>
          <a:xfrm>
            <a:off x="543584" y="3424606"/>
            <a:ext cx="6076672" cy="2848178"/>
          </a:xfrm>
          <a:prstGeom prst="rect">
            <a:avLst/>
          </a:prstGeom>
        </p:spPr>
      </p:pic>
      <p:pic>
        <p:nvPicPr>
          <p:cNvPr id="23" name="Imagen 22">
            <a:extLst>
              <a:ext uri="{FF2B5EF4-FFF2-40B4-BE49-F238E27FC236}">
                <a16:creationId xmlns:a16="http://schemas.microsoft.com/office/drawing/2014/main" id="{79A9C5DC-C211-4CA9-B878-3F9F511D8FA3}"/>
              </a:ext>
            </a:extLst>
          </p:cNvPr>
          <p:cNvPicPr>
            <a:picLocks noChangeAspect="1"/>
          </p:cNvPicPr>
          <p:nvPr/>
        </p:nvPicPr>
        <p:blipFill>
          <a:blip r:embed="rId4"/>
          <a:stretch>
            <a:fillRect/>
          </a:stretch>
        </p:blipFill>
        <p:spPr>
          <a:xfrm>
            <a:off x="6837608" y="996744"/>
            <a:ext cx="5113600" cy="2427862"/>
          </a:xfrm>
          <a:prstGeom prst="rect">
            <a:avLst/>
          </a:prstGeom>
        </p:spPr>
      </p:pic>
      <p:pic>
        <p:nvPicPr>
          <p:cNvPr id="25" name="Imagen 24">
            <a:extLst>
              <a:ext uri="{FF2B5EF4-FFF2-40B4-BE49-F238E27FC236}">
                <a16:creationId xmlns:a16="http://schemas.microsoft.com/office/drawing/2014/main" id="{87E975BA-6919-479B-ADAB-9A94E911B2DF}"/>
              </a:ext>
            </a:extLst>
          </p:cNvPr>
          <p:cNvPicPr>
            <a:picLocks noChangeAspect="1"/>
          </p:cNvPicPr>
          <p:nvPr/>
        </p:nvPicPr>
        <p:blipFill>
          <a:blip r:embed="rId5"/>
          <a:stretch>
            <a:fillRect/>
          </a:stretch>
        </p:blipFill>
        <p:spPr>
          <a:xfrm>
            <a:off x="6837608" y="3414034"/>
            <a:ext cx="5082894" cy="2427863"/>
          </a:xfrm>
          <a:prstGeom prst="rect">
            <a:avLst/>
          </a:prstGeom>
        </p:spPr>
      </p:pic>
    </p:spTree>
    <p:extLst>
      <p:ext uri="{BB962C8B-B14F-4D97-AF65-F5344CB8AC3E}">
        <p14:creationId xmlns:p14="http://schemas.microsoft.com/office/powerpoint/2010/main" val="1441152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62</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0" name="CuadroTexto 9">
            <a:extLst>
              <a:ext uri="{FF2B5EF4-FFF2-40B4-BE49-F238E27FC236}">
                <a16:creationId xmlns:a16="http://schemas.microsoft.com/office/drawing/2014/main" id="{B1FFA472-8FCF-48C4-AAA2-BE8E12692152}"/>
              </a:ext>
            </a:extLst>
          </p:cNvPr>
          <p:cNvSpPr txBox="1"/>
          <p:nvPr/>
        </p:nvSpPr>
        <p:spPr>
          <a:xfrm>
            <a:off x="339302" y="565856"/>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3. SEGURIDAD EN CARGUIO DE TALADROS</a:t>
            </a:r>
          </a:p>
        </p:txBody>
      </p:sp>
      <p:sp>
        <p:nvSpPr>
          <p:cNvPr id="13" name="CuadroTexto 12">
            <a:extLst>
              <a:ext uri="{FF2B5EF4-FFF2-40B4-BE49-F238E27FC236}">
                <a16:creationId xmlns:a16="http://schemas.microsoft.com/office/drawing/2014/main" id="{9E2C5B3D-8CCF-4426-BA2E-7599FDD4A913}"/>
              </a:ext>
            </a:extLst>
          </p:cNvPr>
          <p:cNvSpPr txBox="1"/>
          <p:nvPr/>
        </p:nvSpPr>
        <p:spPr>
          <a:xfrm>
            <a:off x="543584" y="3433395"/>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4. SEGURIDAD EN PREPARACIÓN DE CEBADO</a:t>
            </a:r>
          </a:p>
        </p:txBody>
      </p:sp>
      <p:pic>
        <p:nvPicPr>
          <p:cNvPr id="12" name="Imagen 11">
            <a:extLst>
              <a:ext uri="{FF2B5EF4-FFF2-40B4-BE49-F238E27FC236}">
                <a16:creationId xmlns:a16="http://schemas.microsoft.com/office/drawing/2014/main" id="{4A6FA1C3-3DC7-4132-B0A8-3B9415BE057D}"/>
              </a:ext>
            </a:extLst>
          </p:cNvPr>
          <p:cNvPicPr>
            <a:picLocks noChangeAspect="1"/>
          </p:cNvPicPr>
          <p:nvPr/>
        </p:nvPicPr>
        <p:blipFill>
          <a:blip r:embed="rId2"/>
          <a:stretch>
            <a:fillRect/>
          </a:stretch>
        </p:blipFill>
        <p:spPr>
          <a:xfrm>
            <a:off x="651178" y="3780739"/>
            <a:ext cx="5127830" cy="2511406"/>
          </a:xfrm>
          <a:prstGeom prst="rect">
            <a:avLst/>
          </a:prstGeom>
        </p:spPr>
      </p:pic>
      <p:pic>
        <p:nvPicPr>
          <p:cNvPr id="16" name="Imagen 15">
            <a:extLst>
              <a:ext uri="{FF2B5EF4-FFF2-40B4-BE49-F238E27FC236}">
                <a16:creationId xmlns:a16="http://schemas.microsoft.com/office/drawing/2014/main" id="{E99EE6FF-C2D2-4350-BB51-28AB4BAA3C21}"/>
              </a:ext>
            </a:extLst>
          </p:cNvPr>
          <p:cNvPicPr>
            <a:picLocks noChangeAspect="1"/>
          </p:cNvPicPr>
          <p:nvPr/>
        </p:nvPicPr>
        <p:blipFill>
          <a:blip r:embed="rId3"/>
          <a:stretch>
            <a:fillRect/>
          </a:stretch>
        </p:blipFill>
        <p:spPr>
          <a:xfrm>
            <a:off x="7250528" y="1162778"/>
            <a:ext cx="4700680" cy="2095793"/>
          </a:xfrm>
          <a:prstGeom prst="rect">
            <a:avLst/>
          </a:prstGeom>
        </p:spPr>
      </p:pic>
      <p:pic>
        <p:nvPicPr>
          <p:cNvPr id="19" name="Imagen 18">
            <a:extLst>
              <a:ext uri="{FF2B5EF4-FFF2-40B4-BE49-F238E27FC236}">
                <a16:creationId xmlns:a16="http://schemas.microsoft.com/office/drawing/2014/main" id="{E13FE642-3E19-42F2-80AA-8D738146A7F5}"/>
              </a:ext>
            </a:extLst>
          </p:cNvPr>
          <p:cNvPicPr>
            <a:picLocks noChangeAspect="1"/>
          </p:cNvPicPr>
          <p:nvPr/>
        </p:nvPicPr>
        <p:blipFill>
          <a:blip r:embed="rId4"/>
          <a:stretch>
            <a:fillRect/>
          </a:stretch>
        </p:blipFill>
        <p:spPr>
          <a:xfrm>
            <a:off x="7250529" y="3424606"/>
            <a:ext cx="4836962" cy="2945420"/>
          </a:xfrm>
          <a:prstGeom prst="rect">
            <a:avLst/>
          </a:prstGeom>
        </p:spPr>
      </p:pic>
      <p:pic>
        <p:nvPicPr>
          <p:cNvPr id="14" name="Imagen 13">
            <a:extLst>
              <a:ext uri="{FF2B5EF4-FFF2-40B4-BE49-F238E27FC236}">
                <a16:creationId xmlns:a16="http://schemas.microsoft.com/office/drawing/2014/main" id="{FBC02317-1BF8-44F7-ABF6-AE6228272A64}"/>
              </a:ext>
            </a:extLst>
          </p:cNvPr>
          <p:cNvPicPr>
            <a:picLocks noChangeAspect="1"/>
          </p:cNvPicPr>
          <p:nvPr/>
        </p:nvPicPr>
        <p:blipFill>
          <a:blip r:embed="rId5"/>
          <a:stretch>
            <a:fillRect/>
          </a:stretch>
        </p:blipFill>
        <p:spPr>
          <a:xfrm>
            <a:off x="633319" y="996744"/>
            <a:ext cx="4743353" cy="2427862"/>
          </a:xfrm>
          <a:prstGeom prst="rect">
            <a:avLst/>
          </a:prstGeom>
        </p:spPr>
      </p:pic>
    </p:spTree>
    <p:extLst>
      <p:ext uri="{BB962C8B-B14F-4D97-AF65-F5344CB8AC3E}">
        <p14:creationId xmlns:p14="http://schemas.microsoft.com/office/powerpoint/2010/main" val="2709645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63</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0" name="CuadroTexto 9">
            <a:extLst>
              <a:ext uri="{FF2B5EF4-FFF2-40B4-BE49-F238E27FC236}">
                <a16:creationId xmlns:a16="http://schemas.microsoft.com/office/drawing/2014/main" id="{B1FFA472-8FCF-48C4-AAA2-BE8E12692152}"/>
              </a:ext>
            </a:extLst>
          </p:cNvPr>
          <p:cNvSpPr txBox="1"/>
          <p:nvPr/>
        </p:nvSpPr>
        <p:spPr>
          <a:xfrm>
            <a:off x="339302" y="565856"/>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5. SEGURIDAD EN RETACADO DE TALADROS</a:t>
            </a:r>
          </a:p>
        </p:txBody>
      </p:sp>
      <p:pic>
        <p:nvPicPr>
          <p:cNvPr id="8" name="Imagen 7">
            <a:extLst>
              <a:ext uri="{FF2B5EF4-FFF2-40B4-BE49-F238E27FC236}">
                <a16:creationId xmlns:a16="http://schemas.microsoft.com/office/drawing/2014/main" id="{5CF52042-716E-41E7-B129-586C3C4A7570}"/>
              </a:ext>
            </a:extLst>
          </p:cNvPr>
          <p:cNvPicPr>
            <a:picLocks noChangeAspect="1"/>
          </p:cNvPicPr>
          <p:nvPr/>
        </p:nvPicPr>
        <p:blipFill>
          <a:blip r:embed="rId2"/>
          <a:stretch>
            <a:fillRect/>
          </a:stretch>
        </p:blipFill>
        <p:spPr>
          <a:xfrm>
            <a:off x="595979" y="1042463"/>
            <a:ext cx="4890421" cy="2271284"/>
          </a:xfrm>
          <a:prstGeom prst="rect">
            <a:avLst/>
          </a:prstGeom>
        </p:spPr>
      </p:pic>
      <p:pic>
        <p:nvPicPr>
          <p:cNvPr id="13" name="Imagen 12">
            <a:extLst>
              <a:ext uri="{FF2B5EF4-FFF2-40B4-BE49-F238E27FC236}">
                <a16:creationId xmlns:a16="http://schemas.microsoft.com/office/drawing/2014/main" id="{3444DDD2-EC46-495D-969E-40149BC17FA9}"/>
              </a:ext>
            </a:extLst>
          </p:cNvPr>
          <p:cNvPicPr>
            <a:picLocks noChangeAspect="1"/>
          </p:cNvPicPr>
          <p:nvPr/>
        </p:nvPicPr>
        <p:blipFill>
          <a:blip r:embed="rId3"/>
          <a:stretch>
            <a:fillRect/>
          </a:stretch>
        </p:blipFill>
        <p:spPr>
          <a:xfrm>
            <a:off x="734035" y="3652301"/>
            <a:ext cx="4830576" cy="2038218"/>
          </a:xfrm>
          <a:prstGeom prst="rect">
            <a:avLst/>
          </a:prstGeom>
        </p:spPr>
      </p:pic>
      <p:sp>
        <p:nvSpPr>
          <p:cNvPr id="17" name="CuadroTexto 16">
            <a:extLst>
              <a:ext uri="{FF2B5EF4-FFF2-40B4-BE49-F238E27FC236}">
                <a16:creationId xmlns:a16="http://schemas.microsoft.com/office/drawing/2014/main" id="{E615D268-551B-4F39-809E-0CE4ED6C896B}"/>
              </a:ext>
            </a:extLst>
          </p:cNvPr>
          <p:cNvSpPr txBox="1"/>
          <p:nvPr/>
        </p:nvSpPr>
        <p:spPr>
          <a:xfrm>
            <a:off x="46694" y="3313747"/>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6. SEGURIDAD EN PREPARACIÓN DE DISPARO</a:t>
            </a:r>
          </a:p>
        </p:txBody>
      </p:sp>
      <p:pic>
        <p:nvPicPr>
          <p:cNvPr id="15" name="Imagen 14">
            <a:extLst>
              <a:ext uri="{FF2B5EF4-FFF2-40B4-BE49-F238E27FC236}">
                <a16:creationId xmlns:a16="http://schemas.microsoft.com/office/drawing/2014/main" id="{D2A32D44-85F1-411C-BF11-ED94798868AF}"/>
              </a:ext>
            </a:extLst>
          </p:cNvPr>
          <p:cNvPicPr>
            <a:picLocks noChangeAspect="1"/>
          </p:cNvPicPr>
          <p:nvPr/>
        </p:nvPicPr>
        <p:blipFill>
          <a:blip r:embed="rId4"/>
          <a:stretch>
            <a:fillRect/>
          </a:stretch>
        </p:blipFill>
        <p:spPr>
          <a:xfrm>
            <a:off x="6622732" y="1042463"/>
            <a:ext cx="5328476" cy="1711234"/>
          </a:xfrm>
          <a:prstGeom prst="rect">
            <a:avLst/>
          </a:prstGeom>
        </p:spPr>
      </p:pic>
      <p:pic>
        <p:nvPicPr>
          <p:cNvPr id="18" name="Imagen 17">
            <a:extLst>
              <a:ext uri="{FF2B5EF4-FFF2-40B4-BE49-F238E27FC236}">
                <a16:creationId xmlns:a16="http://schemas.microsoft.com/office/drawing/2014/main" id="{DD9A88FD-B481-4897-8725-EBA71313A029}"/>
              </a:ext>
            </a:extLst>
          </p:cNvPr>
          <p:cNvPicPr>
            <a:picLocks noChangeAspect="1"/>
          </p:cNvPicPr>
          <p:nvPr/>
        </p:nvPicPr>
        <p:blipFill>
          <a:blip r:embed="rId5"/>
          <a:stretch>
            <a:fillRect/>
          </a:stretch>
        </p:blipFill>
        <p:spPr>
          <a:xfrm>
            <a:off x="6595299" y="2889505"/>
            <a:ext cx="5328477" cy="3163680"/>
          </a:xfrm>
          <a:prstGeom prst="rect">
            <a:avLst/>
          </a:prstGeom>
        </p:spPr>
      </p:pic>
    </p:spTree>
    <p:extLst>
      <p:ext uri="{BB962C8B-B14F-4D97-AF65-F5344CB8AC3E}">
        <p14:creationId xmlns:p14="http://schemas.microsoft.com/office/powerpoint/2010/main" val="3650313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6" name="Marcador de fecha 5">
            <a:extLst>
              <a:ext uri="{FF2B5EF4-FFF2-40B4-BE49-F238E27FC236}">
                <a16:creationId xmlns:a16="http://schemas.microsoft.com/office/drawing/2014/main" id="{1B88B249-A04A-4F9D-8F48-68A434141EA4}"/>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7" name="Marcador de número de diapositiva 3">
            <a:extLst>
              <a:ext uri="{FF2B5EF4-FFF2-40B4-BE49-F238E27FC236}">
                <a16:creationId xmlns:a16="http://schemas.microsoft.com/office/drawing/2014/main" id="{BC4C93BA-4209-4DCF-8B84-1C2D614C8280}"/>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64</a:t>
            </a:fld>
            <a:endParaRPr lang="es-PE"/>
          </a:p>
        </p:txBody>
      </p:sp>
      <p:sp>
        <p:nvSpPr>
          <p:cNvPr id="9" name="CuadroTexto 8">
            <a:extLst>
              <a:ext uri="{FF2B5EF4-FFF2-40B4-BE49-F238E27FC236}">
                <a16:creationId xmlns:a16="http://schemas.microsoft.com/office/drawing/2014/main" id="{C7274DE8-C11D-4FF2-A21B-0BF716E09C3C}"/>
              </a:ext>
            </a:extLst>
          </p:cNvPr>
          <p:cNvSpPr txBox="1"/>
          <p:nvPr/>
        </p:nvSpPr>
        <p:spPr>
          <a:xfrm>
            <a:off x="339302" y="134969"/>
            <a:ext cx="9463066" cy="430887"/>
          </a:xfrm>
          <a:prstGeom prst="rect">
            <a:avLst/>
          </a:prstGeom>
          <a:noFill/>
        </p:spPr>
        <p:txBody>
          <a:bodyPr wrap="square">
            <a:spAutoFit/>
          </a:bodyPr>
          <a:lstStyle/>
          <a:p>
            <a:pPr marL="628650" indent="-452438">
              <a:spcAft>
                <a:spcPts val="600"/>
              </a:spcAft>
              <a:buNone/>
              <a:tabLst>
                <a:tab pos="457200" algn="l"/>
              </a:tabLst>
            </a:pPr>
            <a:r>
              <a:rPr lang="es-PE" sz="2200"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8.4 </a:t>
            </a:r>
            <a:r>
              <a:rPr lang="es-PE" sz="2200" b="1" dirty="0">
                <a:solidFill>
                  <a:schemeClr val="accent6">
                    <a:lumMod val="75000"/>
                  </a:schemeClr>
                </a:solidFill>
                <a:latin typeface="Arial" panose="020B0604020202020204" pitchFamily="34" charset="0"/>
                <a:ea typeface="Times New Roman" panose="02020603050405020304" pitchFamily="18" charset="0"/>
                <a:cs typeface="Arial" panose="020B0604020202020204" pitchFamily="34" charset="0"/>
              </a:rPr>
              <a:t>ENFOQUE DE LA SEGURIDAD DE PERFORACIÓN Y VOLADURA</a:t>
            </a:r>
          </a:p>
        </p:txBody>
      </p:sp>
      <p:sp>
        <p:nvSpPr>
          <p:cNvPr id="17" name="CuadroTexto 16">
            <a:extLst>
              <a:ext uri="{FF2B5EF4-FFF2-40B4-BE49-F238E27FC236}">
                <a16:creationId xmlns:a16="http://schemas.microsoft.com/office/drawing/2014/main" id="{E615D268-551B-4F39-809E-0CE4ED6C896B}"/>
              </a:ext>
            </a:extLst>
          </p:cNvPr>
          <p:cNvSpPr txBox="1"/>
          <p:nvPr/>
        </p:nvSpPr>
        <p:spPr>
          <a:xfrm>
            <a:off x="0" y="565856"/>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6. SEGURIDAD EN PREPARACIÓN DE DISPARO</a:t>
            </a:r>
          </a:p>
        </p:txBody>
      </p:sp>
      <p:pic>
        <p:nvPicPr>
          <p:cNvPr id="3" name="Imagen 2">
            <a:extLst>
              <a:ext uri="{FF2B5EF4-FFF2-40B4-BE49-F238E27FC236}">
                <a16:creationId xmlns:a16="http://schemas.microsoft.com/office/drawing/2014/main" id="{B55303DB-BFBF-4CC0-9D2C-E76EBD634A9B}"/>
              </a:ext>
            </a:extLst>
          </p:cNvPr>
          <p:cNvPicPr>
            <a:picLocks noChangeAspect="1"/>
          </p:cNvPicPr>
          <p:nvPr/>
        </p:nvPicPr>
        <p:blipFill>
          <a:blip r:embed="rId2"/>
          <a:stretch>
            <a:fillRect/>
          </a:stretch>
        </p:blipFill>
        <p:spPr>
          <a:xfrm>
            <a:off x="339302" y="996743"/>
            <a:ext cx="4550987" cy="1746457"/>
          </a:xfrm>
          <a:prstGeom prst="rect">
            <a:avLst/>
          </a:prstGeom>
        </p:spPr>
      </p:pic>
      <p:pic>
        <p:nvPicPr>
          <p:cNvPr id="5" name="Imagen 4">
            <a:extLst>
              <a:ext uri="{FF2B5EF4-FFF2-40B4-BE49-F238E27FC236}">
                <a16:creationId xmlns:a16="http://schemas.microsoft.com/office/drawing/2014/main" id="{2D8D5880-3656-4BE2-999E-8C7668D613D7}"/>
              </a:ext>
            </a:extLst>
          </p:cNvPr>
          <p:cNvPicPr>
            <a:picLocks noChangeAspect="1"/>
          </p:cNvPicPr>
          <p:nvPr/>
        </p:nvPicPr>
        <p:blipFill>
          <a:blip r:embed="rId3"/>
          <a:stretch>
            <a:fillRect/>
          </a:stretch>
        </p:blipFill>
        <p:spPr>
          <a:xfrm>
            <a:off x="240792" y="2835533"/>
            <a:ext cx="4649497" cy="2836981"/>
          </a:xfrm>
          <a:prstGeom prst="rect">
            <a:avLst/>
          </a:prstGeom>
        </p:spPr>
      </p:pic>
      <p:pic>
        <p:nvPicPr>
          <p:cNvPr id="14" name="Imagen 13">
            <a:extLst>
              <a:ext uri="{FF2B5EF4-FFF2-40B4-BE49-F238E27FC236}">
                <a16:creationId xmlns:a16="http://schemas.microsoft.com/office/drawing/2014/main" id="{FF3B8EF1-FAC6-4141-B85A-F603C6CF2A58}"/>
              </a:ext>
            </a:extLst>
          </p:cNvPr>
          <p:cNvPicPr>
            <a:picLocks noChangeAspect="1"/>
          </p:cNvPicPr>
          <p:nvPr/>
        </p:nvPicPr>
        <p:blipFill>
          <a:blip r:embed="rId4"/>
          <a:stretch>
            <a:fillRect/>
          </a:stretch>
        </p:blipFill>
        <p:spPr>
          <a:xfrm>
            <a:off x="240792" y="5672514"/>
            <a:ext cx="4649497" cy="835188"/>
          </a:xfrm>
          <a:prstGeom prst="rect">
            <a:avLst/>
          </a:prstGeom>
        </p:spPr>
      </p:pic>
      <p:sp>
        <p:nvSpPr>
          <p:cNvPr id="19" name="CuadroTexto 18">
            <a:extLst>
              <a:ext uri="{FF2B5EF4-FFF2-40B4-BE49-F238E27FC236}">
                <a16:creationId xmlns:a16="http://schemas.microsoft.com/office/drawing/2014/main" id="{2FD995A5-3B20-469F-B00F-CBF62A883A38}"/>
              </a:ext>
            </a:extLst>
          </p:cNvPr>
          <p:cNvSpPr txBox="1"/>
          <p:nvPr/>
        </p:nvSpPr>
        <p:spPr>
          <a:xfrm>
            <a:off x="6191462" y="1157168"/>
            <a:ext cx="5439706" cy="338554"/>
          </a:xfrm>
          <a:prstGeom prst="rect">
            <a:avLst/>
          </a:prstGeom>
          <a:noFill/>
        </p:spPr>
        <p:txBody>
          <a:bodyPr wrap="square">
            <a:spAutoFit/>
          </a:bodyPr>
          <a:lstStyle/>
          <a:p>
            <a:pPr marL="628650" indent="-452438">
              <a:spcAft>
                <a:spcPts val="600"/>
              </a:spcAft>
              <a:buNone/>
              <a:tabLst>
                <a:tab pos="457200" algn="l"/>
              </a:tabLst>
            </a:pPr>
            <a:r>
              <a:rPr lang="es-PE" sz="1600" b="1"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rPr>
              <a:t>7. SEGURIDAD EN DISPARO</a:t>
            </a:r>
          </a:p>
        </p:txBody>
      </p:sp>
      <p:pic>
        <p:nvPicPr>
          <p:cNvPr id="20" name="Imagen 19">
            <a:extLst>
              <a:ext uri="{FF2B5EF4-FFF2-40B4-BE49-F238E27FC236}">
                <a16:creationId xmlns:a16="http://schemas.microsoft.com/office/drawing/2014/main" id="{229B10DE-CBFC-4ADF-B430-4FB6BB044C6B}"/>
              </a:ext>
            </a:extLst>
          </p:cNvPr>
          <p:cNvPicPr>
            <a:picLocks noChangeAspect="1"/>
          </p:cNvPicPr>
          <p:nvPr/>
        </p:nvPicPr>
        <p:blipFill>
          <a:blip r:embed="rId5"/>
          <a:stretch>
            <a:fillRect/>
          </a:stretch>
        </p:blipFill>
        <p:spPr>
          <a:xfrm>
            <a:off x="5636249" y="1450780"/>
            <a:ext cx="5994919" cy="2584839"/>
          </a:xfrm>
          <a:prstGeom prst="rect">
            <a:avLst/>
          </a:prstGeom>
        </p:spPr>
      </p:pic>
    </p:spTree>
    <p:extLst>
      <p:ext uri="{BB962C8B-B14F-4D97-AF65-F5344CB8AC3E}">
        <p14:creationId xmlns:p14="http://schemas.microsoft.com/office/powerpoint/2010/main" val="433618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8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BE96BE53-40DC-41C1-B2BF-2A969D2C8D46}"/>
              </a:ext>
            </a:extLst>
          </p:cNvPr>
          <p:cNvSpPr txBox="1"/>
          <p:nvPr/>
        </p:nvSpPr>
        <p:spPr>
          <a:xfrm>
            <a:off x="438017" y="4698404"/>
            <a:ext cx="11001125" cy="1939505"/>
          </a:xfrm>
          <a:prstGeom prst="rect">
            <a:avLst/>
          </a:prstGeom>
          <a:noFill/>
        </p:spPr>
        <p:txBody>
          <a:bodyPr wrap="square">
            <a:spAutoFit/>
          </a:bodyPr>
          <a:lstStyle/>
          <a:p>
            <a:pPr algn="just">
              <a:lnSpc>
                <a:spcPct val="150000"/>
              </a:lnSpc>
            </a:pPr>
            <a:r>
              <a:rPr lang="es-ES"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Casos particulares</a:t>
            </a:r>
            <a:r>
              <a:rPr lang="es-ES"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PE"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s-ES" sz="1600" dirty="0">
                <a:effectLst/>
                <a:latin typeface="Arial" panose="020B0604020202020204" pitchFamily="34" charset="0"/>
                <a:ea typeface="Times New Roman" panose="02020603050405020304" pitchFamily="18" charset="0"/>
                <a:cs typeface="Times New Roman" panose="02020603050405020304" pitchFamily="18" charset="0"/>
              </a:rPr>
              <a:t>Algunos  trabajos especiales  de voladura requieren  taladros con un paralelismo exacto, es fundamental  que los  operadores  perforistas  conozcan a fondo  el manejo  de su maquina, sus posibilidades  y limitaciones, captando claramente los diseños  del plan  de perforación, entendiendo claramente el propósito  o finalidad  de la voladura a realizar.</a:t>
            </a:r>
            <a:endParaRPr lang="es-ES" sz="14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6" name="Marcador de fecha 5">
            <a:extLst>
              <a:ext uri="{FF2B5EF4-FFF2-40B4-BE49-F238E27FC236}">
                <a16:creationId xmlns:a16="http://schemas.microsoft.com/office/drawing/2014/main" id="{6226B347-23D3-4660-8183-94263B0940D6}"/>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17" name="Marcador de número de diapositiva 3">
            <a:extLst>
              <a:ext uri="{FF2B5EF4-FFF2-40B4-BE49-F238E27FC236}">
                <a16:creationId xmlns:a16="http://schemas.microsoft.com/office/drawing/2014/main" id="{A2027911-CE31-4128-982B-417E9CE7BA46}"/>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7</a:t>
            </a:fld>
            <a:endParaRPr lang="es-PE"/>
          </a:p>
        </p:txBody>
      </p:sp>
      <p:sp>
        <p:nvSpPr>
          <p:cNvPr id="7" name="CuadroTexto 6">
            <a:extLst>
              <a:ext uri="{FF2B5EF4-FFF2-40B4-BE49-F238E27FC236}">
                <a16:creationId xmlns:a16="http://schemas.microsoft.com/office/drawing/2014/main" id="{0CA32198-5DA5-4AB2-87F8-D10942663924}"/>
              </a:ext>
            </a:extLst>
          </p:cNvPr>
          <p:cNvSpPr txBox="1"/>
          <p:nvPr/>
        </p:nvSpPr>
        <p:spPr>
          <a:xfrm>
            <a:off x="493059" y="808011"/>
            <a:ext cx="4232593" cy="4110484"/>
          </a:xfrm>
          <a:prstGeom prst="rect">
            <a:avLst/>
          </a:prstGeom>
          <a:noFill/>
        </p:spPr>
        <p:txBody>
          <a:bodyPr wrap="square">
            <a:spAutoFit/>
          </a:bodyPr>
          <a:lstStyle/>
          <a:p>
            <a:pPr algn="just">
              <a:lnSpc>
                <a:spcPct val="150000"/>
              </a:lnSpc>
            </a:pPr>
            <a:r>
              <a:rPr lang="es-ES" sz="1600" b="1" dirty="0">
                <a:solidFill>
                  <a:schemeClr val="accent6">
                    <a:lumMod val="75000"/>
                  </a:schemeClr>
                </a:solidFill>
                <a:latin typeface="Arial" panose="020B0604020202020204" pitchFamily="34" charset="0"/>
                <a:ea typeface="Times New Roman" panose="02020603050405020304" pitchFamily="18" charset="0"/>
                <a:cs typeface="Times New Roman" panose="02020603050405020304" pitchFamily="18" charset="0"/>
              </a:rPr>
              <a:t>c). </a:t>
            </a:r>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Rectitud</a:t>
            </a:r>
            <a:r>
              <a:rPr lang="es-ES" sz="1600"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s-ES" sz="1600" dirty="0">
                <a:effectLst/>
                <a:latin typeface="Arial" panose="020B0604020202020204" pitchFamily="34" charset="0"/>
                <a:ea typeface="Times New Roman" panose="02020603050405020304" pitchFamily="18" charset="0"/>
                <a:cs typeface="Times New Roman" panose="02020603050405020304" pitchFamily="18" charset="0"/>
              </a:rPr>
              <a:t>Varía  con el tipo de roca método de perforación y características del equipo perforador.</a:t>
            </a:r>
            <a:endParaRPr lang="es-PE" sz="1600" dirty="0">
              <a:effectLst/>
              <a:latin typeface="Times New Roman" panose="02020603050405020304" pitchFamily="18" charset="0"/>
              <a:ea typeface="Times New Roman" panose="02020603050405020304" pitchFamily="18" charset="0"/>
            </a:endParaRPr>
          </a:p>
          <a:p>
            <a:pPr algn="just">
              <a:lnSpc>
                <a:spcPct val="150000"/>
              </a:lnSpc>
            </a:pPr>
            <a:r>
              <a:rPr lang="es-ES" sz="1600" dirty="0">
                <a:effectLst/>
                <a:latin typeface="Arial" panose="020B0604020202020204" pitchFamily="34" charset="0"/>
                <a:ea typeface="Times New Roman" panose="02020603050405020304" pitchFamily="18" charset="0"/>
                <a:cs typeface="Times New Roman" panose="02020603050405020304" pitchFamily="18" charset="0"/>
              </a:rPr>
              <a:t>Deben  tener la mayor  rectitud y alineación para que  el explosivo  sea apropiadamente  distribuido en la mayoría  de las arranques,  de perforación el paralelismo  entre  taladros  es de vital importancia  para la interacción de las cargas  explosivas  en toda la voladura.</a:t>
            </a:r>
            <a:endParaRPr lang="es-PE" sz="1600" dirty="0">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F871B141-7568-44AF-836F-91E02D2A73FE}"/>
              </a:ext>
            </a:extLst>
          </p:cNvPr>
          <p:cNvSpPr txBox="1"/>
          <p:nvPr/>
        </p:nvSpPr>
        <p:spPr>
          <a:xfrm>
            <a:off x="5202935" y="853914"/>
            <a:ext cx="6236208" cy="3001334"/>
          </a:xfrm>
          <a:prstGeom prst="rect">
            <a:avLst/>
          </a:prstGeom>
          <a:noFill/>
        </p:spPr>
        <p:txBody>
          <a:bodyPr wrap="square">
            <a:spAutoFit/>
          </a:bodyPr>
          <a:lstStyle/>
          <a:p>
            <a:pPr algn="just">
              <a:lnSpc>
                <a:spcPct val="150000"/>
              </a:lnSpc>
            </a:pPr>
            <a:r>
              <a:rPr lang="es-ES" sz="1600" b="1" dirty="0">
                <a:solidFill>
                  <a:schemeClr val="accent6">
                    <a:lumMod val="75000"/>
                  </a:schemeClr>
                </a:solidFill>
                <a:latin typeface="Arial" panose="020B0604020202020204" pitchFamily="34" charset="0"/>
                <a:ea typeface="Times New Roman" panose="02020603050405020304" pitchFamily="18" charset="0"/>
                <a:cs typeface="Times New Roman" panose="02020603050405020304" pitchFamily="18" charset="0"/>
              </a:rPr>
              <a:t>d). </a:t>
            </a:r>
            <a:r>
              <a:rPr lang="es-ES" sz="1600" b="1" u="sng"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Estabilidad.-</a:t>
            </a:r>
            <a:r>
              <a:rPr lang="es-ES" sz="1600"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PE" sz="1600" b="1" dirty="0">
              <a:solidFill>
                <a:schemeClr val="accent6">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s-ES" sz="1600" dirty="0">
                <a:effectLst/>
                <a:latin typeface="Arial" panose="020B0604020202020204" pitchFamily="34" charset="0"/>
                <a:ea typeface="Times New Roman" panose="02020603050405020304" pitchFamily="18" charset="0"/>
                <a:cs typeface="Times New Roman" panose="02020603050405020304" pitchFamily="18" charset="0"/>
              </a:rPr>
              <a:t>Los taladros  deben  mantenerse abiertos  hasta  el momento de su empleo. En  terrenos sueltos  tienden a desmoronarse por lo que  puede  ser necesario  revestirlo interiormente  con tubos  especiales  para, poderlos  cargar, también se puede aplicar técnicas de revestimiento mediante arcillas especiales como la bentonita y otros utilizado en perforaciones de petróleo, diamantina.</a:t>
            </a:r>
          </a:p>
        </p:txBody>
      </p:sp>
      <p:sp>
        <p:nvSpPr>
          <p:cNvPr id="10" name="CuadroTexto 9">
            <a:extLst>
              <a:ext uri="{FF2B5EF4-FFF2-40B4-BE49-F238E27FC236}">
                <a16:creationId xmlns:a16="http://schemas.microsoft.com/office/drawing/2014/main" id="{26558F04-C370-42A8-87D8-6AE9C21ADDFF}"/>
              </a:ext>
            </a:extLst>
          </p:cNvPr>
          <p:cNvSpPr txBox="1"/>
          <p:nvPr/>
        </p:nvSpPr>
        <p:spPr>
          <a:xfrm>
            <a:off x="438018" y="499780"/>
            <a:ext cx="7457043" cy="400110"/>
          </a:xfrm>
          <a:prstGeom prst="rect">
            <a:avLst/>
          </a:prstGeom>
          <a:noFill/>
        </p:spPr>
        <p:txBody>
          <a:bodyPr wrap="square">
            <a:spAutoFit/>
          </a:bodyPr>
          <a:lstStyle/>
          <a:p>
            <a:r>
              <a:rPr lang="es-ES" sz="2000" b="1" dirty="0">
                <a:solidFill>
                  <a:schemeClr val="accent6">
                    <a:lumMod val="75000"/>
                  </a:schemeClr>
                </a:solidFill>
                <a:latin typeface="Arial" panose="020B0604020202020204" pitchFamily="34" charset="0"/>
                <a:cs typeface="Arial" panose="020B0604020202020204" pitchFamily="34" charset="0"/>
              </a:rPr>
              <a:t>1. CONDICIONES DE PERFORACIÓN.</a:t>
            </a:r>
            <a:endParaRPr lang="es-PE" sz="20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35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9A824079-97DA-4372-B4AC-3443137483D9}"/>
              </a:ext>
            </a:extLst>
          </p:cNvPr>
          <p:cNvSpPr>
            <a:spLocks noChangeArrowheads="1"/>
          </p:cNvSpPr>
          <p:nvPr/>
        </p:nvSpPr>
        <p:spPr bwMode="auto">
          <a:xfrm>
            <a:off x="922990" y="1038660"/>
            <a:ext cx="1102821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 de suma importancia  de orientar  los taladros  paralelamente  a las superficies libres  con el fin de ayudar la desagregación  del macizo rocoso  en dirección de la superficie  libre, estando  el efecto  útil  perpendicular  a la dirección del taladro,</a:t>
            </a:r>
            <a:r>
              <a:rPr lang="es-PE" altLang="es-PE" sz="2400" dirty="0">
                <a:latin typeface="Arial" panose="020B0604020202020204" pitchFamily="34" charset="0"/>
                <a:ea typeface="Times New Roman" panose="02020603050405020304" pitchFamily="18" charset="0"/>
                <a:cs typeface="Arial" panose="020B0604020202020204" pitchFamily="34" charset="0"/>
              </a:rPr>
              <a:t> por tanto depende de los siguientes factores:</a:t>
            </a:r>
          </a:p>
        </p:txBody>
      </p:sp>
      <p:sp>
        <p:nvSpPr>
          <p:cNvPr id="16" name="Marcador de fecha 5">
            <a:extLst>
              <a:ext uri="{FF2B5EF4-FFF2-40B4-BE49-F238E27FC236}">
                <a16:creationId xmlns:a16="http://schemas.microsoft.com/office/drawing/2014/main" id="{466206D0-213B-4A95-8B95-D2AFC087A16B}"/>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17" name="Marcador de número de diapositiva 3">
            <a:extLst>
              <a:ext uri="{FF2B5EF4-FFF2-40B4-BE49-F238E27FC236}">
                <a16:creationId xmlns:a16="http://schemas.microsoft.com/office/drawing/2014/main" id="{16ADDEC5-B077-4862-B73A-FA4BB78B2084}"/>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8</a:t>
            </a:fld>
            <a:endParaRPr lang="es-PE"/>
          </a:p>
        </p:txBody>
      </p:sp>
      <p:sp>
        <p:nvSpPr>
          <p:cNvPr id="6" name="CuadroTexto 5">
            <a:extLst>
              <a:ext uri="{FF2B5EF4-FFF2-40B4-BE49-F238E27FC236}">
                <a16:creationId xmlns:a16="http://schemas.microsoft.com/office/drawing/2014/main" id="{80E91143-FF48-4080-8FB3-38A4EE974D71}"/>
              </a:ext>
            </a:extLst>
          </p:cNvPr>
          <p:cNvSpPr txBox="1"/>
          <p:nvPr/>
        </p:nvSpPr>
        <p:spPr>
          <a:xfrm>
            <a:off x="671231" y="576995"/>
            <a:ext cx="8598276"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2. FACTORES PARA LA UBICACIÓN DE TALADROS</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graphicFrame>
        <p:nvGraphicFramePr>
          <p:cNvPr id="2" name="Diagrama 1">
            <a:extLst>
              <a:ext uri="{FF2B5EF4-FFF2-40B4-BE49-F238E27FC236}">
                <a16:creationId xmlns:a16="http://schemas.microsoft.com/office/drawing/2014/main" id="{F6245C0D-5A1C-41F1-95CB-3B03284F9C2F}"/>
              </a:ext>
            </a:extLst>
          </p:cNvPr>
          <p:cNvGraphicFramePr/>
          <p:nvPr>
            <p:extLst>
              <p:ext uri="{D42A27DB-BD31-4B8C-83A1-F6EECF244321}">
                <p14:modId xmlns:p14="http://schemas.microsoft.com/office/powerpoint/2010/main" val="1073032313"/>
              </p:ext>
            </p:extLst>
          </p:nvPr>
        </p:nvGraphicFramePr>
        <p:xfrm>
          <a:off x="1733296" y="2560320"/>
          <a:ext cx="8128000"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456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o 5">
            <a:extLst>
              <a:ext uri="{FF2B5EF4-FFF2-40B4-BE49-F238E27FC236}">
                <a16:creationId xmlns:a16="http://schemas.microsoft.com/office/drawing/2014/main" id="{FAA6532E-FF42-4F5A-B65E-E3072175D7B8}"/>
              </a:ext>
            </a:extLst>
          </p:cNvPr>
          <p:cNvGraphicFramePr>
            <a:graphicFrameLocks noChangeAspect="1"/>
          </p:cNvGraphicFramePr>
          <p:nvPr/>
        </p:nvGraphicFramePr>
        <p:xfrm>
          <a:off x="5061528" y="2638146"/>
          <a:ext cx="5541818" cy="3627179"/>
        </p:xfrm>
        <a:graphic>
          <a:graphicData uri="http://schemas.openxmlformats.org/presentationml/2006/ole">
            <mc:AlternateContent xmlns:mc="http://schemas.openxmlformats.org/markup-compatibility/2006">
              <mc:Choice xmlns:v="urn:schemas-microsoft-com:vml" Requires="v">
                <p:oleObj spid="_x0000_s1032" name="Imagen de mapa de bits" r:id="rId3" imgW="2553056" imgH="2180952" progId="Paint.Picture">
                  <p:embed/>
                </p:oleObj>
              </mc:Choice>
              <mc:Fallback>
                <p:oleObj name="Imagen de mapa de bits" r:id="rId3" imgW="2553056" imgH="2180952" progId="Paint.Picture">
                  <p:embed/>
                  <p:pic>
                    <p:nvPicPr>
                      <p:cNvPr id="6" name="Objeto 5">
                        <a:extLst>
                          <a:ext uri="{FF2B5EF4-FFF2-40B4-BE49-F238E27FC236}">
                            <a16:creationId xmlns:a16="http://schemas.microsoft.com/office/drawing/2014/main" id="{FAA6532E-FF42-4F5A-B65E-E3072175D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528" y="2638146"/>
                        <a:ext cx="5541818" cy="3627179"/>
                      </a:xfrm>
                      <a:prstGeom prst="rect">
                        <a:avLst/>
                      </a:prstGeom>
                      <a:noFill/>
                    </p:spPr>
                  </p:pic>
                </p:oleObj>
              </mc:Fallback>
            </mc:AlternateContent>
          </a:graphicData>
        </a:graphic>
      </p:graphicFrame>
      <p:sp>
        <p:nvSpPr>
          <p:cNvPr id="10" name="Rectangle 5">
            <a:extLst>
              <a:ext uri="{FF2B5EF4-FFF2-40B4-BE49-F238E27FC236}">
                <a16:creationId xmlns:a16="http://schemas.microsoft.com/office/drawing/2014/main" id="{18783613-7176-44F2-9B45-7F7A5940108E}"/>
              </a:ext>
            </a:extLst>
          </p:cNvPr>
          <p:cNvSpPr>
            <a:spLocks noChangeArrowheads="1"/>
          </p:cNvSpPr>
          <p:nvPr/>
        </p:nvSpPr>
        <p:spPr bwMode="auto">
          <a:xfrm>
            <a:off x="618836" y="945996"/>
            <a:ext cx="1095432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En una labor  cualquiera,  se le llama “Cara Libre”   la zona  que se desea volar,  y que están libres, o sea  en contacto con el aire.</a:t>
            </a:r>
          </a:p>
          <a:p>
            <a:pPr algn="just" eaLnBrk="0" fontAlgn="base" hangingPunct="0">
              <a:spcBef>
                <a:spcPct val="0"/>
              </a:spcBef>
              <a:spcAft>
                <a:spcPct val="0"/>
              </a:spcAft>
            </a:pPr>
            <a:r>
              <a:rPr kumimoji="0" lang="es-PE" altLang="es-P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Una cara libre  tiene una Rampa, Chimenea y Pique estos poseen una sola cara  libre  por lo tanto su dificultad  a la voladura es mayor. Por ese mismo hecho  no es imposible su ejecución de voladura para su construcción. Para  que se haga efecto el avance se realiza  varios taladros paralelos en centro generalmente, estos taladros  ejecutados son los primeros en salir, es por ello que se le denomina “Arranques”</a:t>
            </a:r>
            <a:endParaRPr kumimoji="0" lang="es-PE" altLang="es-PE" sz="4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0D4B121C-5849-4191-9C04-6E09D89DF72A}"/>
              </a:ext>
            </a:extLst>
          </p:cNvPr>
          <p:cNvSpPr>
            <a:spLocks noChangeArrowheads="1"/>
          </p:cNvSpPr>
          <p:nvPr/>
        </p:nvSpPr>
        <p:spPr bwMode="auto">
          <a:xfrm>
            <a:off x="348792" y="205033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PE" sz="2000"/>
          </a:p>
        </p:txBody>
      </p:sp>
      <p:sp>
        <p:nvSpPr>
          <p:cNvPr id="14" name="CuadroTexto 13">
            <a:extLst>
              <a:ext uri="{FF2B5EF4-FFF2-40B4-BE49-F238E27FC236}">
                <a16:creationId xmlns:a16="http://schemas.microsoft.com/office/drawing/2014/main" id="{D0128E4E-6566-4ACF-8900-E77625F9BF38}"/>
              </a:ext>
            </a:extLst>
          </p:cNvPr>
          <p:cNvSpPr txBox="1"/>
          <p:nvPr/>
        </p:nvSpPr>
        <p:spPr>
          <a:xfrm>
            <a:off x="1865842" y="3720547"/>
            <a:ext cx="2696922" cy="147732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PE"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Labores de una sola cara            libre tales como Túnel, Rampas, Galería, Crucero, </a:t>
            </a:r>
            <a:r>
              <a:rPr kumimoji="0" lang="es-ES" altLang="es-PE"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by</a:t>
            </a:r>
            <a:r>
              <a:rPr kumimoji="0" lang="es-ES" altLang="es-PE"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 altLang="es-PE"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pass</a:t>
            </a:r>
            <a:r>
              <a:rPr kumimoji="0" lang="es-ES" altLang="es-PE"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Chimeneas, etc.</a:t>
            </a:r>
            <a:endParaRPr kumimoji="0" lang="es-ES" altLang="es-PE"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E4A903F5-8E5D-41C5-A11E-12C81725D9AC}"/>
              </a:ext>
            </a:extLst>
          </p:cNvPr>
          <p:cNvSpPr txBox="1"/>
          <p:nvPr/>
        </p:nvSpPr>
        <p:spPr>
          <a:xfrm>
            <a:off x="375395" y="361842"/>
            <a:ext cx="9052070" cy="461665"/>
          </a:xfrm>
          <a:prstGeom prst="rect">
            <a:avLst/>
          </a:prstGeom>
          <a:noFill/>
        </p:spPr>
        <p:txBody>
          <a:bodyPr wrap="square">
            <a:spAutoFit/>
          </a:bodyPr>
          <a:lstStyle/>
          <a:p>
            <a:r>
              <a:rPr lang="es-ES" sz="2400" b="1" dirty="0">
                <a:solidFill>
                  <a:schemeClr val="accent6">
                    <a:lumMod val="75000"/>
                  </a:schemeClr>
                </a:solidFill>
                <a:latin typeface="Arial" panose="020B0604020202020204" pitchFamily="34" charset="0"/>
                <a:cs typeface="Arial" panose="020B0604020202020204" pitchFamily="34" charset="0"/>
              </a:rPr>
              <a:t>a. NÚMERO DE CARAS LIBRES DE LA PERFORACIÓN.</a:t>
            </a:r>
            <a:endParaRPr lang="es-PE" sz="2400" b="1" dirty="0">
              <a:solidFill>
                <a:schemeClr val="accent6">
                  <a:lumMod val="75000"/>
                </a:schemeClr>
              </a:solidFill>
              <a:latin typeface="Arial" panose="020B0604020202020204" pitchFamily="34" charset="0"/>
              <a:cs typeface="Arial" panose="020B0604020202020204" pitchFamily="34" charset="0"/>
            </a:endParaRPr>
          </a:p>
        </p:txBody>
      </p:sp>
      <p:sp>
        <p:nvSpPr>
          <p:cNvPr id="7" name="Marcador de fecha 5">
            <a:extLst>
              <a:ext uri="{FF2B5EF4-FFF2-40B4-BE49-F238E27FC236}">
                <a16:creationId xmlns:a16="http://schemas.microsoft.com/office/drawing/2014/main" id="{9E3AC5BD-1519-4F32-AA96-B9640228538F}"/>
              </a:ext>
            </a:extLst>
          </p:cNvPr>
          <p:cNvSpPr>
            <a:spLocks noGrp="1"/>
          </p:cNvSpPr>
          <p:nvPr>
            <p:ph type="dt" sz="half" idx="10"/>
          </p:nvPr>
        </p:nvSpPr>
        <p:spPr>
          <a:xfrm>
            <a:off x="7964424" y="6272784"/>
            <a:ext cx="3273552" cy="365125"/>
          </a:xfrm>
        </p:spPr>
        <p:txBody>
          <a:bodyPr/>
          <a:lstStyle/>
          <a:p>
            <a:fld id="{67632E11-0630-419B-AFE5-97D8CCB20015}" type="datetime1">
              <a:rPr lang="es-PE" smtClean="0"/>
              <a:t>19/08/2024</a:t>
            </a:fld>
            <a:endParaRPr lang="es-PE" dirty="0"/>
          </a:p>
        </p:txBody>
      </p:sp>
      <p:sp>
        <p:nvSpPr>
          <p:cNvPr id="9" name="Marcador de número de diapositiva 3">
            <a:extLst>
              <a:ext uri="{FF2B5EF4-FFF2-40B4-BE49-F238E27FC236}">
                <a16:creationId xmlns:a16="http://schemas.microsoft.com/office/drawing/2014/main" id="{5F550FB3-B075-40B6-9581-FF299FA435A7}"/>
              </a:ext>
            </a:extLst>
          </p:cNvPr>
          <p:cNvSpPr>
            <a:spLocks noGrp="1"/>
          </p:cNvSpPr>
          <p:nvPr>
            <p:ph type="sldNum" sz="quarter" idx="12"/>
          </p:nvPr>
        </p:nvSpPr>
        <p:spPr>
          <a:xfrm>
            <a:off x="11311128" y="6272784"/>
            <a:ext cx="640080" cy="365125"/>
          </a:xfrm>
        </p:spPr>
        <p:txBody>
          <a:bodyPr/>
          <a:lstStyle/>
          <a:p>
            <a:fld id="{5981010B-86DA-4ADF-9F27-44166A92FBA2}" type="slidenum">
              <a:rPr lang="es-PE" smtClean="0"/>
              <a:t>9</a:t>
            </a:fld>
            <a:endParaRPr lang="es-PE"/>
          </a:p>
        </p:txBody>
      </p:sp>
    </p:spTree>
    <p:extLst>
      <p:ext uri="{BB962C8B-B14F-4D97-AF65-F5344CB8AC3E}">
        <p14:creationId xmlns:p14="http://schemas.microsoft.com/office/powerpoint/2010/main" val="22727229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1129</TotalTime>
  <Words>7283</Words>
  <Application>Microsoft Office PowerPoint</Application>
  <PresentationFormat>Panorámica</PresentationFormat>
  <Paragraphs>558</Paragraphs>
  <Slides>65</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2</vt:i4>
      </vt:variant>
      <vt:variant>
        <vt:lpstr>Títulos de diapositiva</vt:lpstr>
      </vt:variant>
      <vt:variant>
        <vt:i4>65</vt:i4>
      </vt:variant>
    </vt:vector>
  </HeadingPairs>
  <TitlesOfParts>
    <vt:vector size="76" baseType="lpstr">
      <vt:lpstr>Arial</vt:lpstr>
      <vt:lpstr>Calibri</vt:lpstr>
      <vt:lpstr>Calibri Light</vt:lpstr>
      <vt:lpstr>Cambria Math</vt:lpstr>
      <vt:lpstr>Prompt</vt:lpstr>
      <vt:lpstr>Symbol</vt:lpstr>
      <vt:lpstr>Times</vt:lpstr>
      <vt:lpstr>Times New Roman</vt:lpstr>
      <vt:lpstr>Tema de Office</vt:lpstr>
      <vt:lpstr>Imagen de mapa de bits</vt:lpstr>
      <vt:lpstr>Ecuación</vt:lpstr>
      <vt:lpstr>Presentación de PowerPoint</vt:lpstr>
      <vt:lpstr>Presentación de PowerPoint</vt:lpstr>
      <vt:lpstr>Módulo 8</vt:lpstr>
      <vt:lpstr>INDICE</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 Corte piramidal</vt:lpstr>
      <vt:lpstr>c. Corte en Cuña de Arrastre</vt:lpstr>
      <vt:lpstr>d. Corte en abanico</vt:lpstr>
      <vt:lpstr>Presentación de PowerPoint</vt:lpstr>
      <vt:lpstr>Presentación de PowerPoint</vt:lpstr>
      <vt:lpstr>1. Corte Quemado</vt:lpstr>
      <vt:lpstr>2. Corte Cilíndrico</vt:lpstr>
      <vt:lpstr>a. Corte Cilíndrico de 4 Secciones</vt:lpstr>
      <vt:lpstr>b. Corte Cilíndrico de doble espiral</vt:lpstr>
      <vt:lpstr>c. Corte Cilíndrico de Coromant</vt:lpstr>
      <vt:lpstr>d. Corte Cilíndrico de Fagersta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Ci5D2</dc:creator>
  <cp:lastModifiedBy>ROBERT GODOFREDO SANTIAGO LUCAS</cp:lastModifiedBy>
  <cp:revision>74</cp:revision>
  <dcterms:created xsi:type="dcterms:W3CDTF">2022-04-19T18:02:09Z</dcterms:created>
  <dcterms:modified xsi:type="dcterms:W3CDTF">2024-08-20T01:14:22Z</dcterms:modified>
</cp:coreProperties>
</file>